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66" r:id="rId2"/>
    <p:sldId id="259" r:id="rId3"/>
    <p:sldId id="258" r:id="rId4"/>
    <p:sldId id="261" r:id="rId5"/>
    <p:sldId id="256" r:id="rId6"/>
    <p:sldId id="268" r:id="rId7"/>
    <p:sldId id="260" r:id="rId8"/>
    <p:sldId id="267" r:id="rId9"/>
    <p:sldId id="270" r:id="rId10"/>
    <p:sldId id="269" r:id="rId11"/>
    <p:sldId id="262" r:id="rId12"/>
    <p:sldId id="263" r:id="rId13"/>
    <p:sldId id="271" r:id="rId14"/>
    <p:sldId id="272" r:id="rId15"/>
    <p:sldId id="265" r:id="rId16"/>
    <p:sldId id="264" r:id="rId17"/>
    <p:sldId id="257" r:id="rId18"/>
  </p:sldIdLst>
  <p:sldSz cx="18288000" cy="10287000"/>
  <p:notesSz cx="6858000" cy="9144000"/>
  <p:embeddedFontLst>
    <p:embeddedFont>
      <p:font typeface="Arial Black" panose="020B0A04020102020204" pitchFamily="34" charset="0"/>
      <p:bold r:id="rId20"/>
    </p:embeddedFon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Classic Bold" panose="020B0604020202020204" charset="0"/>
      <p:regular r:id="rId29"/>
    </p:embeddedFont>
    <p:embeddedFont>
      <p:font typeface="Montserrat Semi-Bold"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C9843B-57AE-4FA6-B359-A54240E42DE7}" v="123" dt="2022-08-11T19:49:30.222"/>
    <p1510:client id="{E88A31A9-4CBB-4A52-AD78-0BA10A60A2A4}" v="53" dt="2022-08-11T03:29:29.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80185" autoAdjust="0"/>
  </p:normalViewPr>
  <p:slideViewPr>
    <p:cSldViewPr>
      <p:cViewPr varScale="1">
        <p:scale>
          <a:sx n="60" d="100"/>
          <a:sy n="60" d="100"/>
        </p:scale>
        <p:origin x="138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microsoft.com/office/2015/10/relationships/revisionInfo" Target="revisionInfo.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57DBA-354B-443B-93E4-D72321E8ECCC}" type="datetimeFigureOut">
              <a:rPr lang="en-US" smtClean="0"/>
              <a:t>8/14/2022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DABE0-1FB6-42FB-99A8-01877796241A}" type="slidenum">
              <a:rPr lang="en-US" smtClean="0"/>
              <a:t>‹#›</a:t>
            </a:fld>
            <a:endParaRPr lang="en-US"/>
          </a:p>
        </p:txBody>
      </p:sp>
    </p:spTree>
    <p:extLst>
      <p:ext uri="{BB962C8B-B14F-4D97-AF65-F5344CB8AC3E}">
        <p14:creationId xmlns:p14="http://schemas.microsoft.com/office/powerpoint/2010/main" val="57957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4DABE0-1FB6-42FB-99A8-01877796241A}" type="slidenum">
              <a:rPr lang="en-US" smtClean="0"/>
              <a:t>7</a:t>
            </a:fld>
            <a:endParaRPr lang="en-US"/>
          </a:p>
        </p:txBody>
      </p:sp>
    </p:spTree>
    <p:extLst>
      <p:ext uri="{BB962C8B-B14F-4D97-AF65-F5344CB8AC3E}">
        <p14:creationId xmlns:p14="http://schemas.microsoft.com/office/powerpoint/2010/main" val="694121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4DABE0-1FB6-42FB-99A8-01877796241A}" type="slidenum">
              <a:rPr lang="en-US" smtClean="0"/>
              <a:t>8</a:t>
            </a:fld>
            <a:endParaRPr lang="en-US"/>
          </a:p>
        </p:txBody>
      </p:sp>
    </p:spTree>
    <p:extLst>
      <p:ext uri="{BB962C8B-B14F-4D97-AF65-F5344CB8AC3E}">
        <p14:creationId xmlns:p14="http://schemas.microsoft.com/office/powerpoint/2010/main" val="1161004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4DABE0-1FB6-42FB-99A8-01877796241A}" type="slidenum">
              <a:rPr lang="en-US" smtClean="0"/>
              <a:t>9</a:t>
            </a:fld>
            <a:endParaRPr lang="en-US"/>
          </a:p>
        </p:txBody>
      </p:sp>
    </p:spTree>
    <p:extLst>
      <p:ext uri="{BB962C8B-B14F-4D97-AF65-F5344CB8AC3E}">
        <p14:creationId xmlns:p14="http://schemas.microsoft.com/office/powerpoint/2010/main" val="335417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940"/>
              </a:lnSpc>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E4DABE0-1FB6-42FB-99A8-01877796241A}" type="slidenum">
              <a:rPr lang="en-US" smtClean="0"/>
              <a:t>10</a:t>
            </a:fld>
            <a:endParaRPr lang="en-US"/>
          </a:p>
        </p:txBody>
      </p:sp>
    </p:spTree>
    <p:extLst>
      <p:ext uri="{BB962C8B-B14F-4D97-AF65-F5344CB8AC3E}">
        <p14:creationId xmlns:p14="http://schemas.microsoft.com/office/powerpoint/2010/main" val="95271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4DABE0-1FB6-42FB-99A8-01877796241A}" type="slidenum">
              <a:rPr lang="en-US" smtClean="0"/>
              <a:t>11</a:t>
            </a:fld>
            <a:endParaRPr lang="en-US"/>
          </a:p>
        </p:txBody>
      </p:sp>
    </p:spTree>
    <p:extLst>
      <p:ext uri="{BB962C8B-B14F-4D97-AF65-F5344CB8AC3E}">
        <p14:creationId xmlns:p14="http://schemas.microsoft.com/office/powerpoint/2010/main" val="92923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short-listed models were the Gradient Boost, Random Forest, and </a:t>
            </a:r>
            <a:r>
              <a:rPr lang="en-US" dirty="0" err="1"/>
              <a:t>Adaboost</a:t>
            </a:r>
            <a:r>
              <a:rPr lang="en-US" dirty="0"/>
              <a:t>. This comes as no surprise since these models are ensemble based. That is to say that they are resistant to over-fitting since each consist of an array of minor models voting and the over vote is what is used for prediction. We judged the final contestants using their F-1 score, accuracy and AUC scores. It is important to note that a high f1-score is more meaningful statistically than the accuracy score.</a:t>
            </a:r>
          </a:p>
        </p:txBody>
      </p:sp>
      <p:sp>
        <p:nvSpPr>
          <p:cNvPr id="4" name="Slide Number Placeholder 3"/>
          <p:cNvSpPr>
            <a:spLocks noGrp="1"/>
          </p:cNvSpPr>
          <p:nvPr>
            <p:ph type="sldNum" sz="quarter" idx="5"/>
          </p:nvPr>
        </p:nvSpPr>
        <p:spPr/>
        <p:txBody>
          <a:bodyPr/>
          <a:lstStyle/>
          <a:p>
            <a:fld id="{1E4DABE0-1FB6-42FB-99A8-01877796241A}" type="slidenum">
              <a:rPr lang="en-US" smtClean="0"/>
              <a:t>12</a:t>
            </a:fld>
            <a:endParaRPr lang="en-US"/>
          </a:p>
        </p:txBody>
      </p:sp>
    </p:spTree>
    <p:extLst>
      <p:ext uri="{BB962C8B-B14F-4D97-AF65-F5344CB8AC3E}">
        <p14:creationId xmlns:p14="http://schemas.microsoft.com/office/powerpoint/2010/main" val="3737152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ROC is a probability curve and AUC represents the degree or measure of separability. The higher the AUC the better the model is at separating the classes, whereas the ROC plot is of the distribution of probability. The blue dotted line at the 45 degree angle is the performance of a completely random model. Generally for the H1N1 models the classes are correctly predicted 90% of the time unlock the Seasonal Flu models that only get it right 80% of the time.</a:t>
            </a:r>
            <a:endParaRPr lang="en-US" dirty="0"/>
          </a:p>
        </p:txBody>
      </p:sp>
      <p:sp>
        <p:nvSpPr>
          <p:cNvPr id="4" name="Slide Number Placeholder 3"/>
          <p:cNvSpPr>
            <a:spLocks noGrp="1"/>
          </p:cNvSpPr>
          <p:nvPr>
            <p:ph type="sldNum" sz="quarter" idx="5"/>
          </p:nvPr>
        </p:nvSpPr>
        <p:spPr/>
        <p:txBody>
          <a:bodyPr/>
          <a:lstStyle/>
          <a:p>
            <a:fld id="{1E4DABE0-1FB6-42FB-99A8-01877796241A}" type="slidenum">
              <a:rPr lang="en-US" smtClean="0"/>
              <a:t>13</a:t>
            </a:fld>
            <a:endParaRPr lang="en-US"/>
          </a:p>
        </p:txBody>
      </p:sp>
    </p:spTree>
    <p:extLst>
      <p:ext uri="{BB962C8B-B14F-4D97-AF65-F5344CB8AC3E}">
        <p14:creationId xmlns:p14="http://schemas.microsoft.com/office/powerpoint/2010/main" val="106817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processing and time limitations are in place when deploying the model we could limit feature selection using the less important features. The best way to do so would be to do a PCA transform.</a:t>
            </a:r>
          </a:p>
        </p:txBody>
      </p:sp>
      <p:sp>
        <p:nvSpPr>
          <p:cNvPr id="4" name="Slide Number Placeholder 3"/>
          <p:cNvSpPr>
            <a:spLocks noGrp="1"/>
          </p:cNvSpPr>
          <p:nvPr>
            <p:ph type="sldNum" sz="quarter" idx="5"/>
          </p:nvPr>
        </p:nvSpPr>
        <p:spPr/>
        <p:txBody>
          <a:bodyPr/>
          <a:lstStyle/>
          <a:p>
            <a:fld id="{1E4DABE0-1FB6-42FB-99A8-01877796241A}" type="slidenum">
              <a:rPr lang="en-US" smtClean="0"/>
              <a:t>14</a:t>
            </a:fld>
            <a:endParaRPr lang="en-US"/>
          </a:p>
        </p:txBody>
      </p:sp>
    </p:spTree>
    <p:extLst>
      <p:ext uri="{BB962C8B-B14F-4D97-AF65-F5344CB8AC3E}">
        <p14:creationId xmlns:p14="http://schemas.microsoft.com/office/powerpoint/2010/main" val="2655309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a fact based and coherent vaccination policy the poor uptake trend will continue. Previously availability and ease of vaccinations uptake were a big factor in explaining adoption rates. Providing vaccines at the workplace can reach more individuals by increasing accessibility. The extreme vaccine hesitancy towards COVID vaccines might be partly explained by early prioritization of vaccines to the immunocompromised and elderly. People get mixed signals by the inconsistent messaging of authorities  while the anti-</a:t>
            </a:r>
            <a:r>
              <a:rPr lang="en-US" dirty="0" err="1"/>
              <a:t>vaxer</a:t>
            </a:r>
            <a:r>
              <a:rPr lang="en-US" dirty="0"/>
              <a:t> movement is more consistent.</a:t>
            </a:r>
          </a:p>
        </p:txBody>
      </p:sp>
      <p:sp>
        <p:nvSpPr>
          <p:cNvPr id="4" name="Slide Number Placeholder 3"/>
          <p:cNvSpPr>
            <a:spLocks noGrp="1"/>
          </p:cNvSpPr>
          <p:nvPr>
            <p:ph type="sldNum" sz="quarter" idx="5"/>
          </p:nvPr>
        </p:nvSpPr>
        <p:spPr/>
        <p:txBody>
          <a:bodyPr/>
          <a:lstStyle/>
          <a:p>
            <a:fld id="{1E4DABE0-1FB6-42FB-99A8-01877796241A}" type="slidenum">
              <a:rPr lang="en-US" smtClean="0"/>
              <a:t>15</a:t>
            </a:fld>
            <a:endParaRPr lang="en-US"/>
          </a:p>
        </p:txBody>
      </p:sp>
    </p:spTree>
    <p:extLst>
      <p:ext uri="{BB962C8B-B14F-4D97-AF65-F5344CB8AC3E}">
        <p14:creationId xmlns:p14="http://schemas.microsoft.com/office/powerpoint/2010/main" val="880427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notesSlide" Target="../notesSlides/notesSlide4.xml"/><Relationship Id="rId9" Type="http://schemas.openxmlformats.org/officeDocument/2006/relationships/image" Target="../media/image33.jpe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11.png"/><Relationship Id="rId12" Type="http://schemas.openxmlformats.org/officeDocument/2006/relationships/image" Target="../media/image38.svg"/><Relationship Id="rId2" Type="http://schemas.openxmlformats.org/officeDocument/2006/relationships/video" Target="../media/media11.mp4"/><Relationship Id="rId16" Type="http://schemas.openxmlformats.org/officeDocument/2006/relationships/image" Target="../media/image40.png"/><Relationship Id="rId1" Type="http://schemas.microsoft.com/office/2007/relationships/media" Target="../media/media11.mp4"/><Relationship Id="rId6" Type="http://schemas.openxmlformats.org/officeDocument/2006/relationships/image" Target="../media/image4.svg"/><Relationship Id="rId11" Type="http://schemas.openxmlformats.org/officeDocument/2006/relationships/image" Target="../media/image37.png"/><Relationship Id="rId5" Type="http://schemas.openxmlformats.org/officeDocument/2006/relationships/image" Target="../media/image3.png"/><Relationship Id="rId15" Type="http://schemas.openxmlformats.org/officeDocument/2006/relationships/image" Target="../media/image39.jpeg"/><Relationship Id="rId10" Type="http://schemas.openxmlformats.org/officeDocument/2006/relationships/image" Target="../media/image36.svg"/><Relationship Id="rId4" Type="http://schemas.openxmlformats.org/officeDocument/2006/relationships/notesSlide" Target="../notesSlides/notesSlide5.xml"/><Relationship Id="rId9" Type="http://schemas.openxmlformats.org/officeDocument/2006/relationships/image" Target="../media/image35.png"/><Relationship Id="rId14"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notesSlide" Target="../notesSlides/notesSlide6.xml"/><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png"/><Relationship Id="rId4" Type="http://schemas.openxmlformats.org/officeDocument/2006/relationships/notesSlide" Target="../notesSlides/notesSlide7.xml"/><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svg"/><Relationship Id="rId11" Type="http://schemas.openxmlformats.org/officeDocument/2006/relationships/image" Target="../media/image2.png"/><Relationship Id="rId5" Type="http://schemas.openxmlformats.org/officeDocument/2006/relationships/image" Target="../media/image3.png"/><Relationship Id="rId10" Type="http://schemas.openxmlformats.org/officeDocument/2006/relationships/image" Target="../media/image44.png"/><Relationship Id="rId4" Type="http://schemas.openxmlformats.org/officeDocument/2006/relationships/notesSlide" Target="../notesSlides/notesSlide8.xml"/><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45.jpeg"/><Relationship Id="rId10" Type="http://schemas.openxmlformats.org/officeDocument/2006/relationships/image" Target="../media/image2.png"/><Relationship Id="rId4" Type="http://schemas.openxmlformats.org/officeDocument/2006/relationships/notesSlide" Target="../notesSlides/notesSlide9.xml"/><Relationship Id="rId9" Type="http://schemas.openxmlformats.org/officeDocument/2006/relationships/image" Target="../media/image6.sv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sv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47.jpeg"/></Relationships>
</file>

<file path=ppt/slides/_rels/slide17.xml.rels><?xml version="1.0" encoding="UTF-8" standalone="yes"?>
<Relationships xmlns="http://schemas.openxmlformats.org/package/2006/relationships"><Relationship Id="rId8" Type="http://schemas.openxmlformats.org/officeDocument/2006/relationships/hyperlink" Target="https://www.cdc.gov/flu/prevent/vaccine-benefits.htm" TargetMode="External"/><Relationship Id="rId13" Type="http://schemas.openxmlformats.org/officeDocument/2006/relationships/hyperlink" Target="https://doi.org/10.1016/j.pmedr.2021.101516" TargetMode="External"/><Relationship Id="rId3" Type="http://schemas.openxmlformats.org/officeDocument/2006/relationships/hyperlink" Target="https://doi.org/10.1109/ICACCCN51052.2020.9362909" TargetMode="External"/><Relationship Id="rId7" Type="http://schemas.openxmlformats.org/officeDocument/2006/relationships/hyperlink" Target="https://www.cdc.gov/flu/prevent/vaccine-" TargetMode="External"/><Relationship Id="rId12" Type="http://schemas.openxmlformats.org/officeDocument/2006/relationships/hyperlink" Target="https://doi.org/10.1016/j.vaccine.2022.05.012" TargetMode="External"/><Relationship Id="rId2" Type="http://schemas.openxmlformats.org/officeDocument/2006/relationships/hyperlink" Target="https://doi.org/10.1016/j.ajic.2022.01.026" TargetMode="External"/><Relationship Id="rId1" Type="http://schemas.openxmlformats.org/officeDocument/2006/relationships/slideLayout" Target="../slideLayouts/slideLayout7.xml"/><Relationship Id="rId6" Type="http://schemas.openxmlformats.org/officeDocument/2006/relationships/hyperlink" Target="https://www.cdc.gov/flu/prevent/quadrivalenthtm" TargetMode="External"/><Relationship Id="rId11" Type="http://schemas.openxmlformats.org/officeDocument/2006/relationships/hyperlink" Target="https://doi.org/10.1016/j.vaccine.2021.05.011" TargetMode="External"/><Relationship Id="rId5" Type="http://schemas.openxmlformats.org/officeDocument/2006/relationships/hyperlink" Target="https://www.cdc.gov/nchs/nis/data_files_h1n1.htm" TargetMode="External"/><Relationship Id="rId15" Type="http://schemas.openxmlformats.org/officeDocument/2006/relationships/hyperlink" Target="https://www.mayoclinic.org/diseases-" TargetMode="External"/><Relationship Id="rId10" Type="http://schemas.openxmlformats.org/officeDocument/2006/relationships/hyperlink" Target="https://www.drivendata.org/competitions/66/flu-shot-learning/page/210/" TargetMode="External"/><Relationship Id="rId4" Type="http://schemas.openxmlformats.org/officeDocument/2006/relationships/hyperlink" Target="https://academic.oup.com/her/article/36/3/286/6319647" TargetMode="External"/><Relationship Id="rId9" Type="http://schemas.openxmlformats.org/officeDocument/2006/relationships/hyperlink" Target="https://www.acsh.org/news/2018/10/26/influenza-vaccination-global-not-same-12504" TargetMode="External"/><Relationship Id="rId14" Type="http://schemas.openxmlformats.org/officeDocument/2006/relationships/hyperlink" Target="https://doi.org/10.1016/j.vaccine.2018.07.028"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7.xml"/><Relationship Id="rId7" Type="http://schemas.openxmlformats.org/officeDocument/2006/relationships/image" Target="../media/image6.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5.svg"/><Relationship Id="rId18" Type="http://schemas.openxmlformats.org/officeDocument/2006/relationships/image" Target="../media/image2.png"/><Relationship Id="rId3" Type="http://schemas.openxmlformats.org/officeDocument/2006/relationships/audio" Target="../media/media3.m4a"/><Relationship Id="rId7" Type="http://schemas.openxmlformats.org/officeDocument/2006/relationships/image" Target="../media/image3.png"/><Relationship Id="rId12" Type="http://schemas.openxmlformats.org/officeDocument/2006/relationships/image" Target="../media/image14.png"/><Relationship Id="rId17" Type="http://schemas.openxmlformats.org/officeDocument/2006/relationships/image" Target="../media/image19.svg"/><Relationship Id="rId2" Type="http://schemas.microsoft.com/office/2007/relationships/media" Target="../media/media3.m4a"/><Relationship Id="rId16" Type="http://schemas.openxmlformats.org/officeDocument/2006/relationships/image" Target="../media/image18.png"/><Relationship Id="rId1" Type="http://schemas.openxmlformats.org/officeDocument/2006/relationships/tags" Target="../tags/tag1.xml"/><Relationship Id="rId6" Type="http://schemas.openxmlformats.org/officeDocument/2006/relationships/image" Target="../media/image10.svg"/><Relationship Id="rId11" Type="http://schemas.openxmlformats.org/officeDocument/2006/relationships/image" Target="../media/image13.jpeg"/><Relationship Id="rId5" Type="http://schemas.openxmlformats.org/officeDocument/2006/relationships/image" Target="../media/image9.png"/><Relationship Id="rId15" Type="http://schemas.openxmlformats.org/officeDocument/2006/relationships/image" Target="../media/image17.svg"/><Relationship Id="rId10" Type="http://schemas.openxmlformats.org/officeDocument/2006/relationships/image" Target="../media/image12.svg"/><Relationship Id="rId4" Type="http://schemas.openxmlformats.org/officeDocument/2006/relationships/slideLayout" Target="../slideLayouts/slideLayout7.xml"/><Relationship Id="rId9" Type="http://schemas.openxmlformats.org/officeDocument/2006/relationships/image" Target="../media/image11.png"/><Relationship Id="rId1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0.jpe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slideLayout" Target="../slideLayouts/slideLayout7.xml"/><Relationship Id="rId7" Type="http://schemas.openxmlformats.org/officeDocument/2006/relationships/image" Target="../media/image22.sv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11" Type="http://schemas.openxmlformats.org/officeDocument/2006/relationships/image" Target="../media/image2.png"/><Relationship Id="rId5" Type="http://schemas.openxmlformats.org/officeDocument/2006/relationships/image" Target="../media/image4.sv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Layout" Target="../slideLayouts/slideLayout7.xml"/><Relationship Id="rId7" Type="http://schemas.openxmlformats.org/officeDocument/2006/relationships/image" Target="../media/image12.sv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11" Type="http://schemas.openxmlformats.org/officeDocument/2006/relationships/image" Target="../media/image2.png"/><Relationship Id="rId5" Type="http://schemas.openxmlformats.org/officeDocument/2006/relationships/image" Target="../media/image4.svg"/><Relationship Id="rId10" Type="http://schemas.openxmlformats.org/officeDocument/2006/relationships/image" Target="../media/image10.svg"/><Relationship Id="rId4" Type="http://schemas.openxmlformats.org/officeDocument/2006/relationships/image" Target="../media/image3.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4.svg"/><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notesSlide" Target="../notesSlides/notesSlide1.xml"/><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4.svg"/><Relationship Id="rId11" Type="http://schemas.openxmlformats.org/officeDocument/2006/relationships/image" Target="../media/image30.png"/><Relationship Id="rId5" Type="http://schemas.openxmlformats.org/officeDocument/2006/relationships/image" Target="../media/image3.png"/><Relationship Id="rId10" Type="http://schemas.openxmlformats.org/officeDocument/2006/relationships/image" Target="../media/image29.png"/><Relationship Id="rId4" Type="http://schemas.openxmlformats.org/officeDocument/2006/relationships/notesSlide" Target="../notesSlides/notesSlide2.xml"/><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32.png"/><Relationship Id="rId4" Type="http://schemas.openxmlformats.org/officeDocument/2006/relationships/notesSlide" Target="../notesSlides/notesSlide3.xml"/><Relationship Id="rId9"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l="6441" b="9459"/>
          <a:stretch>
            <a:fillRect/>
          </a:stretch>
        </p:blipFill>
        <p:spPr>
          <a:xfrm>
            <a:off x="0" y="0"/>
            <a:ext cx="18288000" cy="10287000"/>
          </a:xfrm>
          <a:prstGeom prst="rect">
            <a:avLst/>
          </a:prstGeom>
        </p:spPr>
      </p:pic>
      <p:sp>
        <p:nvSpPr>
          <p:cNvPr id="4" name="TextBox 4"/>
          <p:cNvSpPr txBox="1"/>
          <p:nvPr/>
        </p:nvSpPr>
        <p:spPr>
          <a:xfrm>
            <a:off x="7467600" y="2373511"/>
            <a:ext cx="10134600" cy="2769989"/>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lang="en-US" sz="6000" b="1" dirty="0">
                <a:solidFill>
                  <a:schemeClr val="tx2">
                    <a:lumMod val="75000"/>
                  </a:schemeClr>
                </a:solidFill>
                <a:effectLst/>
                <a:latin typeface="Arial Black" panose="020B0A04020102020204" pitchFamily="34" charset="0"/>
                <a:ea typeface="Calibri" panose="020F0502020204030204" pitchFamily="34" charset="0"/>
              </a:rPr>
              <a:t>Predicting Vaccination Rates for H1N1 and Seasonal Flu</a:t>
            </a:r>
            <a:endParaRPr kumimoji="0" lang="en-US" sz="6000" b="0" i="0" u="none" strike="noStrike" kern="1200" cap="none" spc="0" normalizeH="0" baseline="0" noProof="0" dirty="0">
              <a:ln>
                <a:noFill/>
              </a:ln>
              <a:solidFill>
                <a:schemeClr val="tx2">
                  <a:lumMod val="75000"/>
                </a:schemeClr>
              </a:solidFill>
              <a:effectLst/>
              <a:uLnTx/>
              <a:uFillTx/>
              <a:latin typeface="Arial Black" panose="020B0A04020102020204" pitchFamily="34" charset="0"/>
            </a:endParaRPr>
          </a:p>
        </p:txBody>
      </p:sp>
      <p:pic>
        <p:nvPicPr>
          <p:cNvPr id="3" name="Audio 2">
            <a:hlinkClick r:id="" action="ppaction://media"/>
            <a:extLst>
              <a:ext uri="{FF2B5EF4-FFF2-40B4-BE49-F238E27FC236}">
                <a16:creationId xmlns:a16="http://schemas.microsoft.com/office/drawing/2014/main" id="{B122CD26-B010-50A0-BB86-7D448F9405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585"/>
    </mc:Choice>
    <mc:Fallback xmlns="">
      <p:transition spd="slow" advTm="7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240" y="1"/>
            <a:ext cx="18288000" cy="1032510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02512" y="8701063"/>
            <a:ext cx="556788" cy="556788"/>
          </a:xfrm>
          <a:prstGeom prst="rect">
            <a:avLst/>
          </a:prstGeom>
        </p:spPr>
      </p:pic>
      <p:sp>
        <p:nvSpPr>
          <p:cNvPr id="20" name="TextBox 20"/>
          <p:cNvSpPr txBox="1"/>
          <p:nvPr/>
        </p:nvSpPr>
        <p:spPr>
          <a:xfrm>
            <a:off x="9874030" y="1248051"/>
            <a:ext cx="7385270" cy="654939"/>
          </a:xfrm>
          <a:prstGeom prst="rect">
            <a:avLst/>
          </a:prstGeom>
        </p:spPr>
        <p:txBody>
          <a:bodyPr lIns="0" tIns="0" rIns="0" bIns="0" rtlCol="0" anchor="t">
            <a:spAutoFit/>
          </a:bodyPr>
          <a:lstStyle/>
          <a:p>
            <a:pPr>
              <a:lnSpc>
                <a:spcPts val="5208"/>
              </a:lnSpc>
            </a:pPr>
            <a:r>
              <a:rPr lang="en-US" sz="4200" dirty="0">
                <a:solidFill>
                  <a:srgbClr val="FFFFFF"/>
                </a:solidFill>
                <a:latin typeface="Montserrat Semi-Bold"/>
              </a:rPr>
              <a:t>Feature Engineering</a:t>
            </a:r>
          </a:p>
        </p:txBody>
      </p:sp>
      <p:sp>
        <p:nvSpPr>
          <p:cNvPr id="21" name="TextBox 21"/>
          <p:cNvSpPr txBox="1"/>
          <p:nvPr/>
        </p:nvSpPr>
        <p:spPr>
          <a:xfrm>
            <a:off x="9874030" y="2764557"/>
            <a:ext cx="7270970" cy="4808239"/>
          </a:xfrm>
          <a:prstGeom prst="rect">
            <a:avLst/>
          </a:prstGeom>
        </p:spPr>
        <p:txBody>
          <a:bodyPr wrap="square" lIns="0" tIns="0" rIns="0" bIns="0" rtlCol="0" anchor="t">
            <a:spAutoFit/>
          </a:bodyPr>
          <a:lstStyle/>
          <a:p>
            <a:pPr marL="342900" indent="-342900">
              <a:lnSpc>
                <a:spcPts val="2940"/>
              </a:lnSpc>
              <a:buFont typeface="Arial" panose="020B0604020202020204" pitchFamily="34" charset="0"/>
              <a:buChar char="•"/>
            </a:pPr>
            <a:r>
              <a:rPr lang="en-US" sz="2100" dirty="0">
                <a:solidFill>
                  <a:srgbClr val="FFFFFF"/>
                </a:solidFill>
                <a:latin typeface="Montserrat"/>
              </a:rPr>
              <a:t>Features are converted to categorical variables from numbers using category encoding</a:t>
            </a:r>
          </a:p>
          <a:p>
            <a:pPr marL="342900" indent="-342900">
              <a:lnSpc>
                <a:spcPts val="2940"/>
              </a:lnSpc>
              <a:buFont typeface="Arial" panose="020B0604020202020204" pitchFamily="34" charset="0"/>
              <a:buChar char="•"/>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Nulls handled with encoding, imputing median, and removing rows with null values</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Respondent ID is irrelevant and removed</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Class balancing</a:t>
            </a:r>
          </a:p>
          <a:p>
            <a:pPr marL="342900" indent="-342900">
              <a:lnSpc>
                <a:spcPts val="2940"/>
              </a:lnSpc>
              <a:buFont typeface="Arial" panose="020B0604020202020204" pitchFamily="34" charset="0"/>
              <a:buChar char="•"/>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Feature scaling: Two techniques are applied to the dataset—normalization and standardization using the scikit library</a:t>
            </a:r>
          </a:p>
        </p:txBody>
      </p:sp>
      <p:sp>
        <p:nvSpPr>
          <p:cNvPr id="27" name="TextBox 27"/>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9</a:t>
            </a:r>
          </a:p>
        </p:txBody>
      </p:sp>
      <p:pic>
        <p:nvPicPr>
          <p:cNvPr id="9" name="Picture 8" descr="Angled shot of pen on a graph">
            <a:extLst>
              <a:ext uri="{FF2B5EF4-FFF2-40B4-BE49-F238E27FC236}">
                <a16:creationId xmlns:a16="http://schemas.microsoft.com/office/drawing/2014/main" id="{E4A2C81E-3FC3-5C50-1D57-79C6F57E01C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4400" y="1562100"/>
            <a:ext cx="8357774" cy="5571849"/>
          </a:xfrm>
          <a:prstGeom prst="ellipse">
            <a:avLst/>
          </a:prstGeom>
          <a:ln w="190500" cap="rnd">
            <a:solidFill>
              <a:schemeClr val="accent5">
                <a:lumMod val="75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8" name="Video 7">
            <a:hlinkClick r:id="" action="ppaction://media"/>
            <a:extLst>
              <a:ext uri="{FF2B5EF4-FFF2-40B4-BE49-F238E27FC236}">
                <a16:creationId xmlns:a16="http://schemas.microsoft.com/office/drawing/2014/main" id="{791FAA37-D80A-B36B-DFE1-3C5A4391377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18059400" y="10115550"/>
            <a:ext cx="228599" cy="171449"/>
          </a:xfrm>
          <a:prstGeom prst="rect">
            <a:avLst/>
          </a:prstGeom>
        </p:spPr>
      </p:pic>
    </p:spTree>
    <p:extLst>
      <p:ext uri="{BB962C8B-B14F-4D97-AF65-F5344CB8AC3E}">
        <p14:creationId xmlns:p14="http://schemas.microsoft.com/office/powerpoint/2010/main" val="4164847565"/>
      </p:ext>
    </p:extLst>
  </p:cSld>
  <p:clrMapOvr>
    <a:masterClrMapping/>
  </p:clrMapOvr>
  <mc:AlternateContent xmlns:mc="http://schemas.openxmlformats.org/markup-compatibility/2006" xmlns:p14="http://schemas.microsoft.com/office/powerpoint/2010/main">
    <mc:Choice Requires="p14">
      <p:transition spd="slow" p14:dur="2000" advTm="72247"/>
    </mc:Choice>
    <mc:Fallback xmlns="">
      <p:transition spd="slow" advTm="72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8100"/>
            <a:ext cx="18288000" cy="10325100"/>
          </a:xfrm>
          <a:prstGeom prst="rect">
            <a:avLst/>
          </a:prstGeom>
        </p:spPr>
      </p:pic>
      <p:grpSp>
        <p:nvGrpSpPr>
          <p:cNvPr id="5" name="Group 5"/>
          <p:cNvGrpSpPr/>
          <p:nvPr/>
        </p:nvGrpSpPr>
        <p:grpSpPr>
          <a:xfrm>
            <a:off x="12071830" y="5988100"/>
            <a:ext cx="3777770" cy="1698731"/>
            <a:chOff x="0" y="0"/>
            <a:chExt cx="1726206" cy="776214"/>
          </a:xfrm>
        </p:grpSpPr>
        <p:sp>
          <p:nvSpPr>
            <p:cNvPr id="6" name="Freeform 6"/>
            <p:cNvSpPr/>
            <p:nvPr/>
          </p:nvSpPr>
          <p:spPr>
            <a:xfrm>
              <a:off x="0" y="0"/>
              <a:ext cx="1726206" cy="776215"/>
            </a:xfrm>
            <a:custGeom>
              <a:avLst/>
              <a:gdLst/>
              <a:ahLst/>
              <a:cxnLst/>
              <a:rect l="l" t="t" r="r" b="b"/>
              <a:pathLst>
                <a:path w="1726206" h="776215">
                  <a:moveTo>
                    <a:pt x="1601746" y="776214"/>
                  </a:moveTo>
                  <a:lnTo>
                    <a:pt x="124460" y="776214"/>
                  </a:lnTo>
                  <a:cubicBezTo>
                    <a:pt x="55880" y="776214"/>
                    <a:pt x="0" y="720334"/>
                    <a:pt x="0" y="651754"/>
                  </a:cubicBezTo>
                  <a:lnTo>
                    <a:pt x="0" y="124460"/>
                  </a:lnTo>
                  <a:cubicBezTo>
                    <a:pt x="0" y="55880"/>
                    <a:pt x="55880" y="0"/>
                    <a:pt x="124460" y="0"/>
                  </a:cubicBezTo>
                  <a:lnTo>
                    <a:pt x="1601746" y="0"/>
                  </a:lnTo>
                  <a:cubicBezTo>
                    <a:pt x="1670326" y="0"/>
                    <a:pt x="1726206" y="55880"/>
                    <a:pt x="1726206" y="124460"/>
                  </a:cubicBezTo>
                  <a:lnTo>
                    <a:pt x="1726206" y="651755"/>
                  </a:lnTo>
                  <a:cubicBezTo>
                    <a:pt x="1726206" y="720335"/>
                    <a:pt x="1670326" y="776215"/>
                    <a:pt x="1601746" y="776215"/>
                  </a:cubicBezTo>
                  <a:close/>
                </a:path>
              </a:pathLst>
            </a:custGeom>
            <a:solidFill>
              <a:srgbClr val="FFFFFF"/>
            </a:solidFill>
          </p:spPr>
        </p:sp>
      </p:grpSp>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91404">
            <a:off x="12734768" y="6351252"/>
            <a:ext cx="972429" cy="972429"/>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91404">
            <a:off x="14160927" y="6348621"/>
            <a:ext cx="972429" cy="972429"/>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953880" y="6559110"/>
            <a:ext cx="534205" cy="556714"/>
          </a:xfrm>
          <a:prstGeom prst="rect">
            <a:avLst/>
          </a:prstGeom>
        </p:spPr>
      </p:pic>
      <p:pic>
        <p:nvPicPr>
          <p:cNvPr id="14" name="Picture 1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371415" y="6559109"/>
            <a:ext cx="551454" cy="551454"/>
          </a:xfrm>
          <a:prstGeom prst="rect">
            <a:avLst/>
          </a:prstGeom>
        </p:spPr>
      </p:pic>
      <p:sp>
        <p:nvSpPr>
          <p:cNvPr id="19" name="TextBox 19"/>
          <p:cNvSpPr txBox="1"/>
          <p:nvPr/>
        </p:nvSpPr>
        <p:spPr>
          <a:xfrm>
            <a:off x="1008642" y="2915528"/>
            <a:ext cx="7830558" cy="4984570"/>
          </a:xfrm>
          <a:prstGeom prst="rect">
            <a:avLst/>
          </a:prstGeom>
        </p:spPr>
        <p:txBody>
          <a:bodyPr wrap="square" lIns="0" tIns="0" rIns="0" bIns="0" rtlCol="0" anchor="t">
            <a:spAutoFit/>
          </a:bodyPr>
          <a:lstStyle/>
          <a:p>
            <a:pPr marL="342900" indent="-342900">
              <a:lnSpc>
                <a:spcPts val="2604"/>
              </a:lnSpc>
              <a:buFont typeface="Arial" panose="020B0604020202020204" pitchFamily="34" charset="0"/>
              <a:buChar char="•"/>
            </a:pPr>
            <a:r>
              <a:rPr lang="en-US" sz="2100" dirty="0">
                <a:solidFill>
                  <a:srgbClr val="FFFFFF"/>
                </a:solidFill>
                <a:latin typeface="Montserrat"/>
              </a:rPr>
              <a:t>The initial models used are K-Nearest Neighbors, K-means, Support Vector Machine, Linear Regression, Logistic Regression, Naïve Bayes, Neural Network, Random Forest and </a:t>
            </a:r>
            <a:r>
              <a:rPr lang="en-US" sz="2100" dirty="0" err="1">
                <a:solidFill>
                  <a:srgbClr val="FFFFFF"/>
                </a:solidFill>
                <a:latin typeface="Montserrat"/>
              </a:rPr>
              <a:t>Adaboost</a:t>
            </a:r>
            <a:endParaRPr lang="en-US" sz="2100" dirty="0">
              <a:solidFill>
                <a:srgbClr val="FFFFFF"/>
              </a:solidFill>
              <a:latin typeface="Montserrat"/>
            </a:endParaRPr>
          </a:p>
          <a:p>
            <a:pPr marL="342900" indent="-342900">
              <a:lnSpc>
                <a:spcPts val="2604"/>
              </a:lnSpc>
              <a:buFont typeface="Arial" panose="020B0604020202020204" pitchFamily="34" charset="0"/>
              <a:buChar char="•"/>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For selection of modeling techniques, F1-scores with the default hyperparameters is used for initial tuning</a:t>
            </a:r>
          </a:p>
          <a:p>
            <a:pPr marL="342900" indent="-342900">
              <a:lnSpc>
                <a:spcPts val="2604"/>
              </a:lnSpc>
              <a:buFont typeface="Arial" panose="020B0604020202020204" pitchFamily="34" charset="0"/>
              <a:buChar char="•"/>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Using a grid-search to explore the hyperparameters is deemed the best method to systematically find the best results</a:t>
            </a:r>
          </a:p>
          <a:p>
            <a:pPr marL="342900" indent="-342900">
              <a:lnSpc>
                <a:spcPts val="2604"/>
              </a:lnSpc>
              <a:buFont typeface="Arial" panose="020B0604020202020204" pitchFamily="34" charset="0"/>
              <a:buChar char="•"/>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The top three models for each target are tuned to find optimal hyperparameters</a:t>
            </a:r>
          </a:p>
          <a:p>
            <a:pPr marL="342900" indent="-342900">
              <a:lnSpc>
                <a:spcPts val="2604"/>
              </a:lnSpc>
              <a:buFont typeface="Arial" panose="020B0604020202020204" pitchFamily="34" charset="0"/>
              <a:buChar char="•"/>
            </a:pPr>
            <a:endParaRPr lang="en-US" sz="2100" dirty="0">
              <a:solidFill>
                <a:srgbClr val="FFFFFF"/>
              </a:solidFill>
              <a:latin typeface="Montserrat"/>
            </a:endParaRPr>
          </a:p>
        </p:txBody>
      </p:sp>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6664412" y="8739612"/>
            <a:ext cx="556788" cy="556788"/>
          </a:xfrm>
          <a:prstGeom prst="rect">
            <a:avLst/>
          </a:prstGeom>
        </p:spPr>
      </p:pic>
      <p:sp>
        <p:nvSpPr>
          <p:cNvPr id="21" name="TextBox 21"/>
          <p:cNvSpPr txBox="1"/>
          <p:nvPr/>
        </p:nvSpPr>
        <p:spPr>
          <a:xfrm>
            <a:off x="14426079" y="8845603"/>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10</a:t>
            </a:r>
          </a:p>
        </p:txBody>
      </p:sp>
      <p:sp>
        <p:nvSpPr>
          <p:cNvPr id="32" name="TextBox 20">
            <a:extLst>
              <a:ext uri="{FF2B5EF4-FFF2-40B4-BE49-F238E27FC236}">
                <a16:creationId xmlns:a16="http://schemas.microsoft.com/office/drawing/2014/main" id="{F2550B70-440F-A184-7534-A99F2C471EF9}"/>
              </a:ext>
            </a:extLst>
          </p:cNvPr>
          <p:cNvSpPr txBox="1"/>
          <p:nvPr/>
        </p:nvSpPr>
        <p:spPr>
          <a:xfrm>
            <a:off x="1453930" y="1700790"/>
            <a:ext cx="7385270" cy="654939"/>
          </a:xfrm>
          <a:prstGeom prst="rect">
            <a:avLst/>
          </a:prstGeom>
        </p:spPr>
        <p:txBody>
          <a:bodyPr lIns="0" tIns="0" rIns="0" bIns="0" rtlCol="0" anchor="t">
            <a:spAutoFit/>
          </a:bodyPr>
          <a:lstStyle/>
          <a:p>
            <a:pPr>
              <a:lnSpc>
                <a:spcPts val="5208"/>
              </a:lnSpc>
            </a:pPr>
            <a:r>
              <a:rPr lang="en-US" sz="4200" dirty="0">
                <a:solidFill>
                  <a:srgbClr val="FFFFFF"/>
                </a:solidFill>
                <a:latin typeface="Montserrat Semi-Bold"/>
              </a:rPr>
              <a:t>Modeling</a:t>
            </a:r>
          </a:p>
        </p:txBody>
      </p:sp>
      <p:grpSp>
        <p:nvGrpSpPr>
          <p:cNvPr id="43" name="Group 3">
            <a:extLst>
              <a:ext uri="{FF2B5EF4-FFF2-40B4-BE49-F238E27FC236}">
                <a16:creationId xmlns:a16="http://schemas.microsoft.com/office/drawing/2014/main" id="{E563F554-CC52-7A0D-7613-57EF090FA17B}"/>
              </a:ext>
            </a:extLst>
          </p:cNvPr>
          <p:cNvGrpSpPr/>
          <p:nvPr/>
        </p:nvGrpSpPr>
        <p:grpSpPr>
          <a:xfrm>
            <a:off x="12071830" y="-55418"/>
            <a:ext cx="3777770" cy="7097769"/>
            <a:chOff x="0" y="0"/>
            <a:chExt cx="5037027" cy="9463693"/>
          </a:xfrm>
        </p:grpSpPr>
        <p:pic>
          <p:nvPicPr>
            <p:cNvPr id="44" name="Picture 4">
              <a:extLst>
                <a:ext uri="{FF2B5EF4-FFF2-40B4-BE49-F238E27FC236}">
                  <a16:creationId xmlns:a16="http://schemas.microsoft.com/office/drawing/2014/main" id="{2C28EA28-3488-468C-708F-9666DC43FE9C}"/>
                </a:ext>
              </a:extLst>
            </p:cNvPr>
            <p:cNvPicPr>
              <a:picLocks noChangeAspect="1"/>
            </p:cNvPicPr>
            <p:nvPr/>
          </p:nvPicPr>
          <p:blipFill>
            <a:blip r:embed="rId15"/>
            <a:srcRect l="18296" r="46188"/>
            <a:stretch>
              <a:fillRect/>
            </a:stretch>
          </p:blipFill>
          <p:spPr>
            <a:xfrm>
              <a:off x="0" y="0"/>
              <a:ext cx="5037027" cy="9463693"/>
            </a:xfrm>
            <a:prstGeom prst="rect">
              <a:avLst/>
            </a:prstGeom>
          </p:spPr>
        </p:pic>
      </p:grpSp>
      <p:grpSp>
        <p:nvGrpSpPr>
          <p:cNvPr id="45" name="Group 5">
            <a:extLst>
              <a:ext uri="{FF2B5EF4-FFF2-40B4-BE49-F238E27FC236}">
                <a16:creationId xmlns:a16="http://schemas.microsoft.com/office/drawing/2014/main" id="{BB177AC7-840C-BDF4-1E3A-B3C1F58146B8}"/>
              </a:ext>
            </a:extLst>
          </p:cNvPr>
          <p:cNvGrpSpPr/>
          <p:nvPr/>
        </p:nvGrpSpPr>
        <p:grpSpPr>
          <a:xfrm>
            <a:off x="12071830" y="6819900"/>
            <a:ext cx="3777770" cy="1698731"/>
            <a:chOff x="0" y="0"/>
            <a:chExt cx="1726206" cy="776214"/>
          </a:xfrm>
        </p:grpSpPr>
        <p:sp>
          <p:nvSpPr>
            <p:cNvPr id="46" name="Freeform 6">
              <a:extLst>
                <a:ext uri="{FF2B5EF4-FFF2-40B4-BE49-F238E27FC236}">
                  <a16:creationId xmlns:a16="http://schemas.microsoft.com/office/drawing/2014/main" id="{174A5DB5-4E24-4DE8-A91E-BE4232587B29}"/>
                </a:ext>
              </a:extLst>
            </p:cNvPr>
            <p:cNvSpPr/>
            <p:nvPr/>
          </p:nvSpPr>
          <p:spPr>
            <a:xfrm>
              <a:off x="0" y="0"/>
              <a:ext cx="1726206" cy="776215"/>
            </a:xfrm>
            <a:custGeom>
              <a:avLst/>
              <a:gdLst/>
              <a:ahLst/>
              <a:cxnLst/>
              <a:rect l="l" t="t" r="r" b="b"/>
              <a:pathLst>
                <a:path w="1726206" h="776215">
                  <a:moveTo>
                    <a:pt x="1601746" y="776214"/>
                  </a:moveTo>
                  <a:lnTo>
                    <a:pt x="124460" y="776214"/>
                  </a:lnTo>
                  <a:cubicBezTo>
                    <a:pt x="55880" y="776214"/>
                    <a:pt x="0" y="720334"/>
                    <a:pt x="0" y="651754"/>
                  </a:cubicBezTo>
                  <a:lnTo>
                    <a:pt x="0" y="124460"/>
                  </a:lnTo>
                  <a:cubicBezTo>
                    <a:pt x="0" y="55880"/>
                    <a:pt x="55880" y="0"/>
                    <a:pt x="124460" y="0"/>
                  </a:cubicBezTo>
                  <a:lnTo>
                    <a:pt x="1601746" y="0"/>
                  </a:lnTo>
                  <a:cubicBezTo>
                    <a:pt x="1670326" y="0"/>
                    <a:pt x="1726206" y="55880"/>
                    <a:pt x="1726206" y="124460"/>
                  </a:cubicBezTo>
                  <a:lnTo>
                    <a:pt x="1726206" y="651755"/>
                  </a:lnTo>
                  <a:cubicBezTo>
                    <a:pt x="1726206" y="720335"/>
                    <a:pt x="1670326" y="776215"/>
                    <a:pt x="1601746" y="776215"/>
                  </a:cubicBezTo>
                  <a:close/>
                </a:path>
              </a:pathLst>
            </a:custGeom>
            <a:solidFill>
              <a:srgbClr val="FFFFFF"/>
            </a:solidFill>
          </p:spPr>
        </p:sp>
      </p:grpSp>
      <p:pic>
        <p:nvPicPr>
          <p:cNvPr id="47" name="Picture 11">
            <a:extLst>
              <a:ext uri="{FF2B5EF4-FFF2-40B4-BE49-F238E27FC236}">
                <a16:creationId xmlns:a16="http://schemas.microsoft.com/office/drawing/2014/main" id="{2EEE0BA6-D4F9-3B2B-353A-93BE47CA0E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91404">
            <a:off x="12734768" y="7091612"/>
            <a:ext cx="972429" cy="972429"/>
          </a:xfrm>
          <a:prstGeom prst="rect">
            <a:avLst/>
          </a:prstGeom>
        </p:spPr>
      </p:pic>
      <p:pic>
        <p:nvPicPr>
          <p:cNvPr id="48" name="Picture 12">
            <a:extLst>
              <a:ext uri="{FF2B5EF4-FFF2-40B4-BE49-F238E27FC236}">
                <a16:creationId xmlns:a16="http://schemas.microsoft.com/office/drawing/2014/main" id="{52A2A950-1F07-518D-AE46-A561DE90A8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5491404">
            <a:off x="14160927" y="7088981"/>
            <a:ext cx="972429" cy="972429"/>
          </a:xfrm>
          <a:prstGeom prst="rect">
            <a:avLst/>
          </a:prstGeom>
        </p:spPr>
      </p:pic>
      <p:pic>
        <p:nvPicPr>
          <p:cNvPr id="49" name="Picture 13">
            <a:extLst>
              <a:ext uri="{FF2B5EF4-FFF2-40B4-BE49-F238E27FC236}">
                <a16:creationId xmlns:a16="http://schemas.microsoft.com/office/drawing/2014/main" id="{C89FF831-015D-8E2C-756D-2CF31381DD6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953880" y="7299470"/>
            <a:ext cx="534205" cy="556714"/>
          </a:xfrm>
          <a:prstGeom prst="rect">
            <a:avLst/>
          </a:prstGeom>
        </p:spPr>
      </p:pic>
      <p:pic>
        <p:nvPicPr>
          <p:cNvPr id="50" name="Picture 14">
            <a:extLst>
              <a:ext uri="{FF2B5EF4-FFF2-40B4-BE49-F238E27FC236}">
                <a16:creationId xmlns:a16="http://schemas.microsoft.com/office/drawing/2014/main" id="{8D23D137-42CF-77A1-3310-90181FFBACC0}"/>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371415" y="7299469"/>
            <a:ext cx="551454" cy="551454"/>
          </a:xfrm>
          <a:prstGeom prst="rect">
            <a:avLst/>
          </a:prstGeom>
        </p:spPr>
      </p:pic>
      <p:pic>
        <p:nvPicPr>
          <p:cNvPr id="26" name="Video 25">
            <a:hlinkClick r:id="" action="ppaction://media"/>
            <a:extLst>
              <a:ext uri="{FF2B5EF4-FFF2-40B4-BE49-F238E27FC236}">
                <a16:creationId xmlns:a16="http://schemas.microsoft.com/office/drawing/2014/main" id="{1A50C8FB-74A6-C854-9BC6-F83BA172365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6"/>
          <a:stretch>
            <a:fillRect/>
          </a:stretch>
        </p:blipFill>
        <p:spPr>
          <a:xfrm>
            <a:off x="18033999" y="10096500"/>
            <a:ext cx="254000" cy="190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8539"/>
    </mc:Choice>
    <mc:Fallback xmlns="">
      <p:transition spd="slow" advTm="78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18288000" cy="10274531"/>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48764" y="8701512"/>
            <a:ext cx="556788" cy="556788"/>
          </a:xfrm>
          <a:prstGeom prst="rect">
            <a:avLst/>
          </a:prstGeom>
        </p:spPr>
      </p:pic>
      <p:sp>
        <p:nvSpPr>
          <p:cNvPr id="16" name="TextBox 16"/>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11</a:t>
            </a:r>
          </a:p>
        </p:txBody>
      </p:sp>
      <p:sp>
        <p:nvSpPr>
          <p:cNvPr id="17" name="TextBox 20">
            <a:extLst>
              <a:ext uri="{FF2B5EF4-FFF2-40B4-BE49-F238E27FC236}">
                <a16:creationId xmlns:a16="http://schemas.microsoft.com/office/drawing/2014/main" id="{96CEFE1A-515B-9A28-9181-4E81606F591F}"/>
              </a:ext>
            </a:extLst>
          </p:cNvPr>
          <p:cNvSpPr txBox="1"/>
          <p:nvPr/>
        </p:nvSpPr>
        <p:spPr>
          <a:xfrm>
            <a:off x="8276781" y="1858855"/>
            <a:ext cx="7385270" cy="654939"/>
          </a:xfrm>
          <a:prstGeom prst="rect">
            <a:avLst/>
          </a:prstGeom>
        </p:spPr>
        <p:txBody>
          <a:bodyPr lIns="0" tIns="0" rIns="0" bIns="0" rtlCol="0" anchor="t">
            <a:spAutoFit/>
          </a:bodyPr>
          <a:lstStyle/>
          <a:p>
            <a:pPr>
              <a:lnSpc>
                <a:spcPts val="5208"/>
              </a:lnSpc>
            </a:pPr>
            <a:r>
              <a:rPr lang="en-US" sz="4200" dirty="0">
                <a:solidFill>
                  <a:srgbClr val="FFFFFF"/>
                </a:solidFill>
                <a:latin typeface="Montserrat Semi-Bold"/>
              </a:rPr>
              <a:t>Results and Findings</a:t>
            </a:r>
          </a:p>
        </p:txBody>
      </p:sp>
      <p:pic>
        <p:nvPicPr>
          <p:cNvPr id="19" name="Picture 18">
            <a:extLst>
              <a:ext uri="{FF2B5EF4-FFF2-40B4-BE49-F238E27FC236}">
                <a16:creationId xmlns:a16="http://schemas.microsoft.com/office/drawing/2014/main" id="{D4368709-5FA9-474B-D013-176F6B1E34D8}"/>
              </a:ext>
            </a:extLst>
          </p:cNvPr>
          <p:cNvPicPr>
            <a:picLocks noChangeAspect="1"/>
          </p:cNvPicPr>
          <p:nvPr/>
        </p:nvPicPr>
        <p:blipFill>
          <a:blip r:embed="rId9"/>
          <a:stretch>
            <a:fillRect/>
          </a:stretch>
        </p:blipFill>
        <p:spPr>
          <a:xfrm>
            <a:off x="609600" y="1858855"/>
            <a:ext cx="6556820" cy="6556820"/>
          </a:xfrm>
          <a:prstGeom prst="rect">
            <a:avLst/>
          </a:prstGeom>
          <a:ln>
            <a:noFill/>
          </a:ln>
          <a:effectLst>
            <a:outerShdw blurRad="292100" dist="139700" dir="2700000" algn="tl" rotWithShape="0">
              <a:srgbClr val="333333">
                <a:alpha val="65000"/>
              </a:srgbClr>
            </a:outerShdw>
          </a:effectLst>
        </p:spPr>
      </p:pic>
      <p:sp>
        <p:nvSpPr>
          <p:cNvPr id="20" name="TextBox 19">
            <a:extLst>
              <a:ext uri="{FF2B5EF4-FFF2-40B4-BE49-F238E27FC236}">
                <a16:creationId xmlns:a16="http://schemas.microsoft.com/office/drawing/2014/main" id="{A053EF44-A76C-A64D-7FD9-CC577BA82CD5}"/>
              </a:ext>
            </a:extLst>
          </p:cNvPr>
          <p:cNvSpPr txBox="1"/>
          <p:nvPr/>
        </p:nvSpPr>
        <p:spPr>
          <a:xfrm>
            <a:off x="8054137" y="2744804"/>
            <a:ext cx="7830558" cy="3317447"/>
          </a:xfrm>
          <a:prstGeom prst="rect">
            <a:avLst/>
          </a:prstGeom>
        </p:spPr>
        <p:txBody>
          <a:bodyPr wrap="square" lIns="0" tIns="0" rIns="0" bIns="0" rtlCol="0" anchor="t">
            <a:spAutoFit/>
          </a:bodyPr>
          <a:lstStyle/>
          <a:p>
            <a:pPr marL="342900" indent="-342900">
              <a:lnSpc>
                <a:spcPts val="2604"/>
              </a:lnSpc>
              <a:buFont typeface="Arial" panose="020B0604020202020204" pitchFamily="34" charset="0"/>
              <a:buChar char="•"/>
            </a:pPr>
            <a:r>
              <a:rPr lang="en-US" sz="2100" dirty="0">
                <a:solidFill>
                  <a:srgbClr val="FFFFFF"/>
                </a:solidFill>
                <a:latin typeface="Montserrat"/>
              </a:rPr>
              <a:t>The best  performing models were initially evaluated based on their F1-scores</a:t>
            </a:r>
          </a:p>
          <a:p>
            <a:pPr marL="342900" indent="-342900">
              <a:lnSpc>
                <a:spcPts val="2604"/>
              </a:lnSpc>
              <a:buFont typeface="Arial" panose="020B0604020202020204" pitchFamily="34" charset="0"/>
              <a:buChar char="•"/>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The top models are then tuned for optimal hyperparameters, and the tuned models trained and used to make predictions on the validation dataset</a:t>
            </a:r>
          </a:p>
          <a:p>
            <a:pPr marL="342900" indent="-342900">
              <a:lnSpc>
                <a:spcPts val="2604"/>
              </a:lnSpc>
              <a:buFont typeface="Arial" panose="020B0604020202020204" pitchFamily="34" charset="0"/>
              <a:buChar char="•"/>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As Table 1 shows, the top model for both targets was the Random Forest model</a:t>
            </a:r>
          </a:p>
          <a:p>
            <a:pPr marL="342900" indent="-342900">
              <a:lnSpc>
                <a:spcPts val="2604"/>
              </a:lnSpc>
              <a:buFont typeface="Arial" panose="020B0604020202020204" pitchFamily="34" charset="0"/>
              <a:buChar char="•"/>
            </a:pPr>
            <a:endParaRPr lang="en-US" sz="2100" dirty="0">
              <a:solidFill>
                <a:srgbClr val="FFFFFF"/>
              </a:solidFill>
              <a:latin typeface="Montserrat"/>
            </a:endParaRPr>
          </a:p>
        </p:txBody>
      </p:sp>
      <p:pic>
        <p:nvPicPr>
          <p:cNvPr id="3" name="Audio 2">
            <a:hlinkClick r:id="" action="ppaction://media"/>
            <a:extLst>
              <a:ext uri="{FF2B5EF4-FFF2-40B4-BE49-F238E27FC236}">
                <a16:creationId xmlns:a16="http://schemas.microsoft.com/office/drawing/2014/main" id="{D000FE5B-E260-5D99-096E-C66DF5B8A51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204"/>
    </mc:Choice>
    <mc:Fallback>
      <p:transition spd="slow" advTm="47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18288000" cy="10274531"/>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48764" y="8701512"/>
            <a:ext cx="556788" cy="556788"/>
          </a:xfrm>
          <a:prstGeom prst="rect">
            <a:avLst/>
          </a:prstGeom>
        </p:spPr>
      </p:pic>
      <p:sp>
        <p:nvSpPr>
          <p:cNvPr id="16" name="TextBox 16"/>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12</a:t>
            </a:r>
          </a:p>
        </p:txBody>
      </p:sp>
      <p:sp>
        <p:nvSpPr>
          <p:cNvPr id="17" name="TextBox 20">
            <a:extLst>
              <a:ext uri="{FF2B5EF4-FFF2-40B4-BE49-F238E27FC236}">
                <a16:creationId xmlns:a16="http://schemas.microsoft.com/office/drawing/2014/main" id="{96CEFE1A-515B-9A28-9181-4E81606F591F}"/>
              </a:ext>
            </a:extLst>
          </p:cNvPr>
          <p:cNvSpPr txBox="1"/>
          <p:nvPr/>
        </p:nvSpPr>
        <p:spPr>
          <a:xfrm>
            <a:off x="1254215" y="1790700"/>
            <a:ext cx="7385270" cy="654939"/>
          </a:xfrm>
          <a:prstGeom prst="rect">
            <a:avLst/>
          </a:prstGeom>
        </p:spPr>
        <p:txBody>
          <a:bodyPr lIns="0" tIns="0" rIns="0" bIns="0" rtlCol="0" anchor="t">
            <a:spAutoFit/>
          </a:bodyPr>
          <a:lstStyle/>
          <a:p>
            <a:pPr>
              <a:lnSpc>
                <a:spcPts val="5208"/>
              </a:lnSpc>
            </a:pPr>
            <a:r>
              <a:rPr lang="en-US" sz="4200" dirty="0">
                <a:solidFill>
                  <a:srgbClr val="FFFFFF"/>
                </a:solidFill>
                <a:latin typeface="Montserrat Semi-Bold"/>
              </a:rPr>
              <a:t>Results and Findings</a:t>
            </a:r>
          </a:p>
        </p:txBody>
      </p:sp>
      <p:sp>
        <p:nvSpPr>
          <p:cNvPr id="20" name="TextBox 19">
            <a:extLst>
              <a:ext uri="{FF2B5EF4-FFF2-40B4-BE49-F238E27FC236}">
                <a16:creationId xmlns:a16="http://schemas.microsoft.com/office/drawing/2014/main" id="{A053EF44-A76C-A64D-7FD9-CC577BA82CD5}"/>
              </a:ext>
            </a:extLst>
          </p:cNvPr>
          <p:cNvSpPr txBox="1"/>
          <p:nvPr/>
        </p:nvSpPr>
        <p:spPr>
          <a:xfrm>
            <a:off x="1008642" y="2915528"/>
            <a:ext cx="7830558" cy="1316899"/>
          </a:xfrm>
          <a:prstGeom prst="rect">
            <a:avLst/>
          </a:prstGeom>
        </p:spPr>
        <p:txBody>
          <a:bodyPr wrap="square" lIns="0" tIns="0" rIns="0" bIns="0" rtlCol="0" anchor="t">
            <a:spAutoFit/>
          </a:bodyPr>
          <a:lstStyle/>
          <a:p>
            <a:pPr marL="342900" indent="-342900">
              <a:lnSpc>
                <a:spcPts val="2604"/>
              </a:lnSpc>
              <a:buFont typeface="Arial" panose="020B0604020202020204" pitchFamily="34" charset="0"/>
              <a:buChar char="•"/>
            </a:pPr>
            <a:r>
              <a:rPr lang="en-US" sz="2100" dirty="0">
                <a:solidFill>
                  <a:srgbClr val="FFFFFF"/>
                </a:solidFill>
                <a:latin typeface="Montserrat"/>
              </a:rPr>
              <a:t>A graph of the area under the receiver operating characteristic curve (AUC ROC) used to visualize results</a:t>
            </a:r>
          </a:p>
          <a:p>
            <a:pPr marL="342900" indent="-342900">
              <a:lnSpc>
                <a:spcPts val="2604"/>
              </a:lnSpc>
              <a:buFont typeface="Arial" panose="020B0604020202020204" pitchFamily="34" charset="0"/>
              <a:buChar char="•"/>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Top three models for each target are shown </a:t>
            </a:r>
          </a:p>
        </p:txBody>
      </p:sp>
      <p:pic>
        <p:nvPicPr>
          <p:cNvPr id="8" name="Picture 7" descr="Chart&#10;&#10;Description automatically generated">
            <a:extLst>
              <a:ext uri="{FF2B5EF4-FFF2-40B4-BE49-F238E27FC236}">
                <a16:creationId xmlns:a16="http://schemas.microsoft.com/office/drawing/2014/main" id="{A963A285-EDC9-7E9F-2286-C470F6A76FE8}"/>
              </a:ext>
            </a:extLst>
          </p:cNvPr>
          <p:cNvPicPr>
            <a:picLocks noChangeAspect="1"/>
          </p:cNvPicPr>
          <p:nvPr/>
        </p:nvPicPr>
        <p:blipFill>
          <a:blip r:embed="rId9"/>
          <a:stretch>
            <a:fillRect/>
          </a:stretch>
        </p:blipFill>
        <p:spPr>
          <a:xfrm>
            <a:off x="10056982" y="1638300"/>
            <a:ext cx="6983730" cy="6934199"/>
          </a:xfrm>
          <a:prstGeom prst="rect">
            <a:avLst/>
          </a:prstGeom>
          <a:ln>
            <a:noFill/>
          </a:ln>
          <a:effectLst>
            <a:outerShdw blurRad="292100" dist="139700" dir="2700000" algn="tl" rotWithShape="0">
              <a:srgbClr val="333333">
                <a:alpha val="65000"/>
              </a:srgbClr>
            </a:outerShdw>
          </a:effectLst>
        </p:spPr>
      </p:pic>
      <p:pic>
        <p:nvPicPr>
          <p:cNvPr id="3" name="Audio 2">
            <a:hlinkClick r:id="" action="ppaction://media"/>
            <a:extLst>
              <a:ext uri="{FF2B5EF4-FFF2-40B4-BE49-F238E27FC236}">
                <a16:creationId xmlns:a16="http://schemas.microsoft.com/office/drawing/2014/main" id="{26CD850E-F417-3702-7EA3-0D6BDB8186A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extLst>
      <p:ext uri="{BB962C8B-B14F-4D97-AF65-F5344CB8AC3E}">
        <p14:creationId xmlns:p14="http://schemas.microsoft.com/office/powerpoint/2010/main" val="2602396840"/>
      </p:ext>
    </p:extLst>
  </p:cSld>
  <p:clrMapOvr>
    <a:masterClrMapping/>
  </p:clrMapOvr>
  <mc:AlternateContent xmlns:mc="http://schemas.openxmlformats.org/markup-compatibility/2006">
    <mc:Choice xmlns:p14="http://schemas.microsoft.com/office/powerpoint/2010/main" Requires="p14">
      <p:transition spd="slow" p14:dur="2000" advTm="57234"/>
    </mc:Choice>
    <mc:Fallback>
      <p:transition spd="slow" advTm="57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18288000" cy="10274531"/>
          </a:xfrm>
          <a:prstGeom prst="rect">
            <a:avLst/>
          </a:prstGeom>
        </p:spPr>
      </p:pic>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48764" y="8701512"/>
            <a:ext cx="556788" cy="556788"/>
          </a:xfrm>
          <a:prstGeom prst="rect">
            <a:avLst/>
          </a:prstGeom>
        </p:spPr>
      </p:pic>
      <p:sp>
        <p:nvSpPr>
          <p:cNvPr id="16" name="TextBox 16"/>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13</a:t>
            </a:r>
          </a:p>
        </p:txBody>
      </p:sp>
      <p:sp>
        <p:nvSpPr>
          <p:cNvPr id="17" name="TextBox 20">
            <a:extLst>
              <a:ext uri="{FF2B5EF4-FFF2-40B4-BE49-F238E27FC236}">
                <a16:creationId xmlns:a16="http://schemas.microsoft.com/office/drawing/2014/main" id="{96CEFE1A-515B-9A28-9181-4E81606F591F}"/>
              </a:ext>
            </a:extLst>
          </p:cNvPr>
          <p:cNvSpPr txBox="1"/>
          <p:nvPr/>
        </p:nvSpPr>
        <p:spPr>
          <a:xfrm>
            <a:off x="1008642" y="1257300"/>
            <a:ext cx="7385270" cy="654939"/>
          </a:xfrm>
          <a:prstGeom prst="rect">
            <a:avLst/>
          </a:prstGeom>
        </p:spPr>
        <p:txBody>
          <a:bodyPr lIns="0" tIns="0" rIns="0" bIns="0" rtlCol="0" anchor="t">
            <a:spAutoFit/>
          </a:bodyPr>
          <a:lstStyle/>
          <a:p>
            <a:pPr>
              <a:lnSpc>
                <a:spcPts val="5208"/>
              </a:lnSpc>
            </a:pPr>
            <a:r>
              <a:rPr lang="en-US" sz="4200" dirty="0">
                <a:solidFill>
                  <a:srgbClr val="FFFFFF"/>
                </a:solidFill>
                <a:latin typeface="Montserrat Semi-Bold"/>
              </a:rPr>
              <a:t>Results and Findings</a:t>
            </a:r>
          </a:p>
        </p:txBody>
      </p:sp>
      <p:sp>
        <p:nvSpPr>
          <p:cNvPr id="20" name="TextBox 19">
            <a:extLst>
              <a:ext uri="{FF2B5EF4-FFF2-40B4-BE49-F238E27FC236}">
                <a16:creationId xmlns:a16="http://schemas.microsoft.com/office/drawing/2014/main" id="{A053EF44-A76C-A64D-7FD9-CC577BA82CD5}"/>
              </a:ext>
            </a:extLst>
          </p:cNvPr>
          <p:cNvSpPr txBox="1"/>
          <p:nvPr/>
        </p:nvSpPr>
        <p:spPr>
          <a:xfrm>
            <a:off x="8476242" y="7734300"/>
            <a:ext cx="7830558" cy="983474"/>
          </a:xfrm>
          <a:prstGeom prst="rect">
            <a:avLst/>
          </a:prstGeom>
        </p:spPr>
        <p:txBody>
          <a:bodyPr wrap="square" lIns="0" tIns="0" rIns="0" bIns="0" rtlCol="0" anchor="t">
            <a:spAutoFit/>
          </a:bodyPr>
          <a:lstStyle/>
          <a:p>
            <a:pPr algn="ctr">
              <a:lnSpc>
                <a:spcPts val="2604"/>
              </a:lnSpc>
            </a:pPr>
            <a:endParaRPr lang="en-US" sz="2100" dirty="0">
              <a:solidFill>
                <a:srgbClr val="FFFFFF"/>
              </a:solidFill>
              <a:latin typeface="Montserrat"/>
            </a:endParaRPr>
          </a:p>
          <a:p>
            <a:pPr algn="ctr">
              <a:lnSpc>
                <a:spcPts val="2604"/>
              </a:lnSpc>
            </a:pPr>
            <a:r>
              <a:rPr lang="en-US" sz="2100" b="1" dirty="0">
                <a:solidFill>
                  <a:srgbClr val="FFFFFF"/>
                </a:solidFill>
                <a:latin typeface="Montserrat"/>
              </a:rPr>
              <a:t>Feature importance</a:t>
            </a:r>
            <a:r>
              <a:rPr lang="en-US" sz="2100" dirty="0">
                <a:solidFill>
                  <a:srgbClr val="FFFFFF"/>
                </a:solidFill>
                <a:latin typeface="Montserrat"/>
              </a:rPr>
              <a:t>: Top features for the seasonal flu model fall off in importance after 3, 4, and 5 features</a:t>
            </a:r>
          </a:p>
        </p:txBody>
      </p:sp>
      <p:pic>
        <p:nvPicPr>
          <p:cNvPr id="9" name="Picture 8" descr="Chart, histogram&#10;&#10;Description automatically generated">
            <a:extLst>
              <a:ext uri="{FF2B5EF4-FFF2-40B4-BE49-F238E27FC236}">
                <a16:creationId xmlns:a16="http://schemas.microsoft.com/office/drawing/2014/main" id="{2D441676-F577-C760-BBED-CC77BC99C1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83540" y="2480847"/>
            <a:ext cx="4998260" cy="5312836"/>
          </a:xfrm>
          <a:prstGeom prst="rect">
            <a:avLst/>
          </a:prstGeom>
        </p:spPr>
      </p:pic>
      <p:pic>
        <p:nvPicPr>
          <p:cNvPr id="10" name="Picture 9" descr="Chart, histogram&#10;&#10;Description automatically generated">
            <a:extLst>
              <a:ext uri="{FF2B5EF4-FFF2-40B4-BE49-F238E27FC236}">
                <a16:creationId xmlns:a16="http://schemas.microsoft.com/office/drawing/2014/main" id="{A1FAA476-91F8-2F1D-6DF8-1DFBB8F02D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53600" y="2424510"/>
            <a:ext cx="4998259" cy="5425509"/>
          </a:xfrm>
          <a:prstGeom prst="rect">
            <a:avLst/>
          </a:prstGeom>
        </p:spPr>
      </p:pic>
      <p:sp>
        <p:nvSpPr>
          <p:cNvPr id="11" name="TextBox 10">
            <a:extLst>
              <a:ext uri="{FF2B5EF4-FFF2-40B4-BE49-F238E27FC236}">
                <a16:creationId xmlns:a16="http://schemas.microsoft.com/office/drawing/2014/main" id="{FDA96B9D-A626-3509-7E78-C9488DC2C83C}"/>
              </a:ext>
            </a:extLst>
          </p:cNvPr>
          <p:cNvSpPr txBox="1"/>
          <p:nvPr/>
        </p:nvSpPr>
        <p:spPr>
          <a:xfrm>
            <a:off x="-152400" y="8068390"/>
            <a:ext cx="9144000" cy="738664"/>
          </a:xfrm>
          <a:prstGeom prst="rect">
            <a:avLst/>
          </a:prstGeom>
          <a:noFill/>
        </p:spPr>
        <p:txBody>
          <a:bodyPr wrap="square">
            <a:spAutoFit/>
          </a:bodyPr>
          <a:lstStyle/>
          <a:p>
            <a:pPr algn="ctr"/>
            <a:r>
              <a:rPr lang="en-US" sz="2100" b="1" dirty="0">
                <a:solidFill>
                  <a:srgbClr val="FFFFFF"/>
                </a:solidFill>
                <a:latin typeface="Montserrat"/>
              </a:rPr>
              <a:t>Feature importance</a:t>
            </a:r>
            <a:r>
              <a:rPr lang="en-US" sz="2100" dirty="0">
                <a:solidFill>
                  <a:srgbClr val="FFFFFF"/>
                </a:solidFill>
                <a:latin typeface="Montserrat"/>
              </a:rPr>
              <a:t>: Top features for the H1N1 model </a:t>
            </a:r>
          </a:p>
          <a:p>
            <a:pPr algn="ctr"/>
            <a:r>
              <a:rPr lang="en-US" sz="2100" dirty="0">
                <a:solidFill>
                  <a:srgbClr val="FFFFFF"/>
                </a:solidFill>
                <a:latin typeface="Montserrat"/>
              </a:rPr>
              <a:t>drop off in importance after 1, 2, and 5 features</a:t>
            </a:r>
          </a:p>
        </p:txBody>
      </p:sp>
      <p:pic>
        <p:nvPicPr>
          <p:cNvPr id="6" name="Audio 5">
            <a:hlinkClick r:id="" action="ppaction://media"/>
            <a:extLst>
              <a:ext uri="{FF2B5EF4-FFF2-40B4-BE49-F238E27FC236}">
                <a16:creationId xmlns:a16="http://schemas.microsoft.com/office/drawing/2014/main" id="{A47D7300-3B39-78FA-B506-ED405CCDE79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526000" y="9525000"/>
            <a:ext cx="609600" cy="609600"/>
          </a:xfrm>
          <a:prstGeom prst="rect">
            <a:avLst/>
          </a:prstGeom>
        </p:spPr>
      </p:pic>
    </p:spTree>
    <p:extLst>
      <p:ext uri="{BB962C8B-B14F-4D97-AF65-F5344CB8AC3E}">
        <p14:creationId xmlns:p14="http://schemas.microsoft.com/office/powerpoint/2010/main" val="1769881826"/>
      </p:ext>
    </p:extLst>
  </p:cSld>
  <p:clrMapOvr>
    <a:masterClrMapping/>
  </p:clrMapOvr>
  <mc:AlternateContent xmlns:mc="http://schemas.openxmlformats.org/markup-compatibility/2006">
    <mc:Choice xmlns:p14="http://schemas.microsoft.com/office/powerpoint/2010/main" Requires="p14">
      <p:transition spd="slow" p14:dur="2000" advTm="64764"/>
    </mc:Choice>
    <mc:Fallback>
      <p:transition spd="slow" advTm="64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pic>
          <p:nvPicPr>
            <p:cNvPr id="3" name="Picture 3"/>
            <p:cNvPicPr>
              <a:picLocks noChangeAspect="1"/>
            </p:cNvPicPr>
            <p:nvPr/>
          </p:nvPicPr>
          <p:blipFill>
            <a:blip r:embed="rId5"/>
            <a:srcRect l="20343" r="20343"/>
            <a:stretch>
              <a:fillRect/>
            </a:stretch>
          </p:blipFill>
          <p:spPr>
            <a:xfrm>
              <a:off x="0" y="0"/>
              <a:ext cx="12192000" cy="13716000"/>
            </a:xfrm>
            <a:prstGeom prst="rect">
              <a:avLst/>
            </a:prstGeom>
          </p:spPr>
        </p:pic>
      </p:grpSp>
      <p:pic>
        <p:nvPicPr>
          <p:cNvPr id="4" name="Picture 4"/>
          <p:cNvPicPr>
            <a:picLocks noChangeAspect="1"/>
          </p:cNvPicPr>
          <p:nvPr/>
        </p:nvPicPr>
        <p:blipFill>
          <a:blip r:embed="rId6">
            <a:alphaModFix amt="85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22860"/>
            <a:ext cx="11506200" cy="10309860"/>
          </a:xfrm>
          <a:prstGeom prst="rect">
            <a:avLst/>
          </a:prstGeom>
        </p:spPr>
      </p:pic>
      <p:sp>
        <p:nvSpPr>
          <p:cNvPr id="10" name="TextBox 10"/>
          <p:cNvSpPr txBox="1"/>
          <p:nvPr/>
        </p:nvSpPr>
        <p:spPr>
          <a:xfrm>
            <a:off x="1008642" y="2783932"/>
            <a:ext cx="7449558" cy="7039619"/>
          </a:xfrm>
          <a:prstGeom prst="rect">
            <a:avLst/>
          </a:prstGeom>
        </p:spPr>
        <p:txBody>
          <a:bodyPr wrap="square" lIns="0" tIns="0" rIns="0" bIns="0" rtlCol="0" anchor="t">
            <a:spAutoFit/>
          </a:bodyPr>
          <a:lstStyle/>
          <a:p>
            <a:pPr marL="342900" indent="-342900">
              <a:lnSpc>
                <a:spcPts val="2940"/>
              </a:lnSpc>
              <a:buFont typeface="Arial" panose="020B0604020202020204" pitchFamily="34" charset="0"/>
              <a:buChar char="•"/>
            </a:pPr>
            <a:r>
              <a:rPr lang="en-US" sz="2100" dirty="0">
                <a:solidFill>
                  <a:srgbClr val="FFFFFF"/>
                </a:solidFill>
                <a:latin typeface="Montserrat"/>
              </a:rPr>
              <a:t>Vaccinations will continue to follow a similar trend unless they are promoted</a:t>
            </a:r>
          </a:p>
          <a:p>
            <a:pPr marL="342900" indent="-342900">
              <a:lnSpc>
                <a:spcPts val="2940"/>
              </a:lnSpc>
              <a:buFont typeface="Arial" panose="020B0604020202020204" pitchFamily="34" charset="0"/>
              <a:buChar char="•"/>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One way of encouraging people to get vaccinated is through their workplace</a:t>
            </a:r>
          </a:p>
          <a:p>
            <a:pPr marL="342900" indent="-342900">
              <a:lnSpc>
                <a:spcPts val="2940"/>
              </a:lnSpc>
              <a:buFont typeface="Arial" panose="020B0604020202020204" pitchFamily="34" charset="0"/>
              <a:buChar char="•"/>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Providing more information through trusted sources on social media can also help increase awareness</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Providing facts along with examples can have a big impact on how vaccines, or not getting vaccinated, can change people’s lives </a:t>
            </a:r>
          </a:p>
          <a:p>
            <a:pPr marL="342900" indent="-342900">
              <a:lnSpc>
                <a:spcPts val="2940"/>
              </a:lnSpc>
              <a:buFont typeface="Arial" panose="020B0604020202020204" pitchFamily="34" charset="0"/>
              <a:buChar char="•"/>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Since the adoption of vaccines is a binary choice, we can modify the classification threshold from 0.5 to a lower value</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Updated surveys and information</a:t>
            </a:r>
          </a:p>
          <a:p>
            <a:pPr marL="342900" indent="-342900">
              <a:lnSpc>
                <a:spcPts val="2940"/>
              </a:lnSpc>
              <a:buFont typeface="Arial" panose="020B0604020202020204" pitchFamily="34" charset="0"/>
              <a:buChar char="•"/>
            </a:pPr>
            <a:endParaRPr lang="en-US" sz="2100" dirty="0">
              <a:solidFill>
                <a:srgbClr val="FFFFFF"/>
              </a:solidFill>
              <a:latin typeface="Montserrat"/>
            </a:endParaRPr>
          </a:p>
        </p:txBody>
      </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02512" y="9006312"/>
            <a:ext cx="556788" cy="556788"/>
          </a:xfrm>
          <a:prstGeom prst="rect">
            <a:avLst/>
          </a:prstGeom>
        </p:spPr>
      </p:pic>
      <p:sp>
        <p:nvSpPr>
          <p:cNvPr id="14" name="TextBox 14"/>
          <p:cNvSpPr txBox="1"/>
          <p:nvPr/>
        </p:nvSpPr>
        <p:spPr>
          <a:xfrm>
            <a:off x="14494216" y="9112303"/>
            <a:ext cx="1911164" cy="306705"/>
          </a:xfrm>
          <a:prstGeom prst="rect">
            <a:avLst/>
          </a:prstGeom>
        </p:spPr>
        <p:txBody>
          <a:bodyPr lIns="0" tIns="0" rIns="0" bIns="0" rtlCol="0" anchor="t">
            <a:spAutoFit/>
          </a:bodyPr>
          <a:lstStyle/>
          <a:p>
            <a:pPr algn="r">
              <a:lnSpc>
                <a:spcPts val="2520"/>
              </a:lnSpc>
            </a:pPr>
            <a:r>
              <a:rPr lang="en-US" sz="1800" dirty="0">
                <a:solidFill>
                  <a:srgbClr val="000000"/>
                </a:solidFill>
                <a:latin typeface="Montserrat"/>
              </a:rPr>
              <a:t>Page 14</a:t>
            </a:r>
          </a:p>
        </p:txBody>
      </p:sp>
      <p:sp>
        <p:nvSpPr>
          <p:cNvPr id="18" name="TextBox 20">
            <a:extLst>
              <a:ext uri="{FF2B5EF4-FFF2-40B4-BE49-F238E27FC236}">
                <a16:creationId xmlns:a16="http://schemas.microsoft.com/office/drawing/2014/main" id="{EF202216-793E-FA49-52F4-99E14DA92635}"/>
              </a:ext>
            </a:extLst>
          </p:cNvPr>
          <p:cNvSpPr txBox="1"/>
          <p:nvPr/>
        </p:nvSpPr>
        <p:spPr>
          <a:xfrm>
            <a:off x="1008642" y="1257300"/>
            <a:ext cx="7838226" cy="633187"/>
          </a:xfrm>
          <a:prstGeom prst="rect">
            <a:avLst/>
          </a:prstGeom>
        </p:spPr>
        <p:txBody>
          <a:bodyPr wrap="square" lIns="0" tIns="0" rIns="0" bIns="0" rtlCol="0" anchor="t">
            <a:spAutoFit/>
          </a:bodyPr>
          <a:lstStyle/>
          <a:p>
            <a:pPr>
              <a:lnSpc>
                <a:spcPts val="5208"/>
              </a:lnSpc>
            </a:pPr>
            <a:r>
              <a:rPr lang="en-US" sz="4200" dirty="0">
                <a:solidFill>
                  <a:srgbClr val="FFFFFF"/>
                </a:solidFill>
                <a:latin typeface="Montserrat Semi-Bold"/>
              </a:rPr>
              <a:t>Conclusion and Next Steps</a:t>
            </a:r>
          </a:p>
        </p:txBody>
      </p:sp>
      <p:pic>
        <p:nvPicPr>
          <p:cNvPr id="5" name="Audio 4">
            <a:hlinkClick r:id="" action="ppaction://media"/>
            <a:extLst>
              <a:ext uri="{FF2B5EF4-FFF2-40B4-BE49-F238E27FC236}">
                <a16:creationId xmlns:a16="http://schemas.microsoft.com/office/drawing/2014/main" id="{B1DC9DD5-D665-E4E6-2083-47370C74AFF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1374"/>
    </mc:Choice>
    <mc:Fallback>
      <p:transition spd="slow" advTm="81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5800"/>
          <a:stretch/>
        </p:blipFill>
        <p:spPr>
          <a:xfrm>
            <a:off x="0" y="4970959"/>
            <a:ext cx="18288000" cy="556881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91404">
            <a:off x="282274" y="7469252"/>
            <a:ext cx="3030774" cy="3030774"/>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91404">
            <a:off x="2187274" y="5335652"/>
            <a:ext cx="3030774" cy="3030774"/>
          </a:xfrm>
          <a:prstGeom prst="rect">
            <a:avLst/>
          </a:prstGeom>
        </p:spPr>
      </p:pic>
      <p:grpSp>
        <p:nvGrpSpPr>
          <p:cNvPr id="9" name="Group 9"/>
          <p:cNvGrpSpPr>
            <a:grpSpLocks noChangeAspect="1"/>
          </p:cNvGrpSpPr>
          <p:nvPr/>
        </p:nvGrpSpPr>
        <p:grpSpPr>
          <a:xfrm>
            <a:off x="2407894" y="5556277"/>
            <a:ext cx="2589533" cy="2589523"/>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2132" r="-7730"/>
              </a:stretch>
            </a:blipFill>
          </p:spPr>
        </p:sp>
      </p:grpSp>
      <p:sp>
        <p:nvSpPr>
          <p:cNvPr id="14" name="TextBox 14"/>
          <p:cNvSpPr txBox="1"/>
          <p:nvPr/>
        </p:nvSpPr>
        <p:spPr>
          <a:xfrm>
            <a:off x="6553200" y="1699829"/>
            <a:ext cx="10706100" cy="589905"/>
          </a:xfrm>
          <a:prstGeom prst="rect">
            <a:avLst/>
          </a:prstGeom>
        </p:spPr>
        <p:txBody>
          <a:bodyPr wrap="square" lIns="0" tIns="0" rIns="0" bIns="0" rtlCol="0" anchor="t">
            <a:spAutoFit/>
          </a:bodyPr>
          <a:lstStyle/>
          <a:p>
            <a:pPr>
              <a:lnSpc>
                <a:spcPts val="4620"/>
              </a:lnSpc>
            </a:pPr>
            <a:r>
              <a:rPr lang="en-US" sz="4200" dirty="0">
                <a:solidFill>
                  <a:srgbClr val="000000"/>
                </a:solidFill>
                <a:latin typeface="Montserrat Semi-Bold"/>
              </a:rPr>
              <a:t>Thank you for your time and attention.</a:t>
            </a:r>
          </a:p>
        </p:txBody>
      </p:sp>
      <p:pic>
        <p:nvPicPr>
          <p:cNvPr id="22" name="Picture 2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648764" y="8930112"/>
            <a:ext cx="556788" cy="556788"/>
          </a:xfrm>
          <a:prstGeom prst="rect">
            <a:avLst/>
          </a:prstGeom>
        </p:spPr>
      </p:pic>
      <p:sp>
        <p:nvSpPr>
          <p:cNvPr id="23" name="TextBox 23"/>
          <p:cNvSpPr txBox="1"/>
          <p:nvPr/>
        </p:nvSpPr>
        <p:spPr>
          <a:xfrm>
            <a:off x="14456116" y="90356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16</a:t>
            </a:r>
          </a:p>
        </p:txBody>
      </p:sp>
      <p:grpSp>
        <p:nvGrpSpPr>
          <p:cNvPr id="24" name="Group 7">
            <a:extLst>
              <a:ext uri="{FF2B5EF4-FFF2-40B4-BE49-F238E27FC236}">
                <a16:creationId xmlns:a16="http://schemas.microsoft.com/office/drawing/2014/main" id="{E13BA970-C5F7-AE67-3155-FDBDBC6AEAD4}"/>
              </a:ext>
            </a:extLst>
          </p:cNvPr>
          <p:cNvGrpSpPr>
            <a:grpSpLocks noChangeAspect="1"/>
          </p:cNvGrpSpPr>
          <p:nvPr/>
        </p:nvGrpSpPr>
        <p:grpSpPr>
          <a:xfrm>
            <a:off x="502894" y="7726889"/>
            <a:ext cx="2589533" cy="2589523"/>
            <a:chOff x="0" y="0"/>
            <a:chExt cx="6350000" cy="6349975"/>
          </a:xfrm>
        </p:grpSpPr>
        <p:sp>
          <p:nvSpPr>
            <p:cNvPr id="25" name="Freeform 8">
              <a:extLst>
                <a:ext uri="{FF2B5EF4-FFF2-40B4-BE49-F238E27FC236}">
                  <a16:creationId xmlns:a16="http://schemas.microsoft.com/office/drawing/2014/main" id="{BE6084A4-74BF-BB8F-C883-718038E44231}"/>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24932" b="-24932"/>
              </a:stretch>
            </a:blipFill>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1"/>
          <p:cNvSpPr txBox="1"/>
          <p:nvPr/>
        </p:nvSpPr>
        <p:spPr>
          <a:xfrm>
            <a:off x="978162" y="1214866"/>
            <a:ext cx="8135358" cy="589905"/>
          </a:xfrm>
          <a:prstGeom prst="rect">
            <a:avLst/>
          </a:prstGeom>
        </p:spPr>
        <p:txBody>
          <a:bodyPr lIns="0" tIns="0" rIns="0" bIns="0" rtlCol="0" anchor="t">
            <a:spAutoFit/>
          </a:bodyPr>
          <a:lstStyle/>
          <a:p>
            <a:pPr>
              <a:lnSpc>
                <a:spcPts val="4620"/>
              </a:lnSpc>
            </a:pPr>
            <a:r>
              <a:rPr lang="en-US" sz="4200" dirty="0">
                <a:solidFill>
                  <a:srgbClr val="000000"/>
                </a:solidFill>
                <a:latin typeface="Montserrat Semi-Bold"/>
              </a:rPr>
              <a:t>References</a:t>
            </a:r>
          </a:p>
        </p:txBody>
      </p:sp>
      <p:sp>
        <p:nvSpPr>
          <p:cNvPr id="12" name="TextBox 12"/>
          <p:cNvSpPr txBox="1"/>
          <p:nvPr/>
        </p:nvSpPr>
        <p:spPr>
          <a:xfrm>
            <a:off x="1008642" y="2019300"/>
            <a:ext cx="16288758" cy="8481809"/>
          </a:xfrm>
          <a:prstGeom prst="rect">
            <a:avLst/>
          </a:prstGeom>
        </p:spPr>
        <p:txBody>
          <a:bodyPr wrap="square" lIns="0" tIns="0" rIns="0" bIns="0" rtlCol="0" anchor="t">
            <a:spAutoFit/>
          </a:bodyPr>
          <a:lstStyle/>
          <a:p>
            <a:pPr marL="190500" marR="0" indent="-190500" algn="l">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Ankomah, A. A., Moa, A., &amp;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Chughtai</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A. A. (2022). The long road of pandemic vaccine development to rollout: A systematic review on the lessons learnt from the 2009 H1N1 influenza pandemic.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American Journal of Infection Control, 50</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735-742. </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2"/>
              </a:rPr>
              <a:t>https://doi.org/10.1016/j.ajic.2022.01.026</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90500" marR="0" indent="-190500" algn="l">
              <a:lnSpc>
                <a:spcPct val="110000"/>
              </a:lnSpc>
              <a:spcBef>
                <a:spcPts val="0"/>
              </a:spcBef>
              <a:spcAft>
                <a:spcPts val="0"/>
              </a:spcAft>
            </a:pP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Ayachit</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S. S., Kumar, T., Deshpande, S., Sharma, N.,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Chauasia</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K., &amp; Dixit, M. (2020, December). Predicting H1N1 and Seasonal Flu: Vaccine Cases using Ensemble Learning approach.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2020 2</a:t>
            </a:r>
            <a:r>
              <a:rPr lang="en-US" sz="1800" i="1" baseline="30000" dirty="0">
                <a:solidFill>
                  <a:srgbClr val="000000"/>
                </a:solidFill>
                <a:effectLst/>
                <a:latin typeface="Times New Roman" panose="02020603050405020304" pitchFamily="18" charset="0"/>
                <a:ea typeface="Linux Libertine"/>
                <a:cs typeface="Times New Roman" panose="02020603050405020304" pitchFamily="18" charset="0"/>
              </a:rPr>
              <a:t>nd</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 International Conference on Advancing in Computing, Communication Control and Networking (ICACCCN), </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172-176. </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3"/>
              </a:rPr>
              <a:t>https://doi.org/</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10.1109/ICACCCN51052.2020.9362909</a:t>
            </a:r>
            <a:endPar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1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Bonnevie, E., Smith, S. 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Kummeth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Goldbarg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 &amp;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Smyser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J. (2021, March 31). Social media influencers can be used to deliver positive information about the flu </a:t>
            </a:r>
          </a:p>
          <a:p>
            <a:pPr marL="0" marR="0" algn="l">
              <a:lnSpc>
                <a:spcPct val="110000"/>
              </a:lnSpc>
              <a:spcBef>
                <a:spcPts val="0"/>
              </a:spcBef>
              <a:spcAft>
                <a:spcPts val="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vaccine: findings from a multi-year study.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Health Education Research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36</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(3), 286-294. </a:t>
            </a:r>
            <a:r>
              <a:rPr lang="en-US" sz="1800" u="sng"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https://academic.oup.com/her/article/36/3/28</a:t>
            </a:r>
            <a:r>
              <a:rPr lang="en-US" sz="1800" u="sng" dirty="0">
                <a:solidFill>
                  <a:srgbClr val="0000FF"/>
                </a:solidFill>
                <a:effectLst/>
                <a:latin typeface="Times New Roman" panose="02020603050405020304" pitchFamily="18" charset="0"/>
                <a:ea typeface="Calibri" panose="020F0502020204030204" pitchFamily="34" charset="0"/>
                <a:hlinkClick r:id="rId4"/>
              </a:rPr>
              <a:t>6/6319647</a:t>
            </a:r>
            <a:endParaRPr lang="en-US" sz="1800" u="sng" dirty="0">
              <a:solidFill>
                <a:srgbClr val="0000FF"/>
              </a:solidFill>
              <a:effectLst/>
              <a:latin typeface="Times New Roman" panose="02020603050405020304" pitchFamily="18" charset="0"/>
              <a:ea typeface="Calibri" panose="020F0502020204030204" pitchFamily="34" charset="0"/>
            </a:endParaRPr>
          </a:p>
          <a:p>
            <a:pPr marL="0" marR="0" algn="l">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Centers for Disease Control and Prevention. (2012).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 National 2009 H1N1 Flu Survey (NHFS)</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a:t>
            </a:r>
            <a:r>
              <a:rPr lang="en-US" sz="1800" u="sng" dirty="0">
                <a:solidFill>
                  <a:srgbClr val="000000"/>
                </a:solidFill>
                <a:effectLst/>
                <a:latin typeface="Times New Roman" panose="02020603050405020304" pitchFamily="18" charset="0"/>
                <a:ea typeface="Linux Libertine"/>
                <a:cs typeface="Times New Roman" panose="02020603050405020304" pitchFamily="18" charset="0"/>
                <a:hlinkClick r:id="rId5"/>
              </a:rPr>
              <a:t>https://www.cdc.gov/nchs/nis/data_files_h1</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5"/>
              </a:rPr>
              <a:t>n1.htm</a:t>
            </a:r>
            <a:endParaRPr lang="en-US" sz="1800" u="sng" dirty="0">
              <a:solidFill>
                <a:srgbClr val="0000FF"/>
              </a:solidFill>
              <a:effectLst/>
              <a:latin typeface="Times New Roman" panose="02020603050405020304" pitchFamily="18" charset="0"/>
              <a:ea typeface="Linux Libertine"/>
              <a:cs typeface="Times New Roman" panose="02020603050405020304" pitchFamily="18" charset="0"/>
            </a:endParaRPr>
          </a:p>
          <a:p>
            <a:pPr marL="0" marR="0" algn="l">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Centers for Disease Control and Prevention. (2021a).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 Quadrivalent Influenza Vaccine</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a:t>
            </a:r>
            <a:r>
              <a:rPr lang="en-US" sz="1800" u="sng" dirty="0">
                <a:solidFill>
                  <a:srgbClr val="000000"/>
                </a:solidFill>
                <a:effectLst/>
                <a:latin typeface="Times New Roman" panose="02020603050405020304" pitchFamily="18" charset="0"/>
                <a:ea typeface="Linux Libertine"/>
                <a:cs typeface="Times New Roman" panose="02020603050405020304" pitchFamily="18" charset="0"/>
                <a:hlinkClick r:id="rId6"/>
              </a:rPr>
              <a:t>https://www.cdc.gov/flu/prevent/quadrivalent</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6"/>
              </a:rPr>
              <a:t>htm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Centers for Disease Control and Prevention. (2021b, August 26).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What are the benefits of flu vaccination? </a:t>
            </a:r>
            <a:r>
              <a:rPr lang="en-US" sz="1800" u="sng" dirty="0">
                <a:solidFill>
                  <a:srgbClr val="000000"/>
                </a:solidFill>
                <a:effectLst/>
                <a:latin typeface="Times New Roman" panose="02020603050405020304" pitchFamily="18" charset="0"/>
                <a:ea typeface="Linux Libertine"/>
                <a:cs typeface="Times New Roman" panose="02020603050405020304" pitchFamily="18" charset="0"/>
                <a:hlinkClick r:id="rId7"/>
              </a:rPr>
              <a:t>https://www.cdc.gov/flu/prevent/vaccine-</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8"/>
              </a:rPr>
              <a:t>benefits.htm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10000"/>
              </a:lnSpc>
              <a:spcBef>
                <a:spcPts val="0"/>
              </a:spcBef>
              <a:spcAft>
                <a:spcPts val="0"/>
              </a:spcAft>
            </a:pP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Dinerstein</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C. (2018, October 26).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Influenza Vaccination Is Global, But Not The Same. </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American Council on Science and Health. Retrieved July 8, 2022, from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10000"/>
              </a:lnSpc>
              <a:spcBef>
                <a:spcPts val="0"/>
              </a:spcBef>
              <a:spcAft>
                <a:spcPts val="0"/>
              </a:spcAft>
            </a:pPr>
            <a:r>
              <a:rPr lang="en-US" sz="1800" u="sng" dirty="0">
                <a:solidFill>
                  <a:srgbClr val="000000"/>
                </a:solidFill>
                <a:effectLst/>
                <a:latin typeface="Times New Roman" panose="02020603050405020304" pitchFamily="18" charset="0"/>
                <a:ea typeface="Linux Libertine"/>
                <a:cs typeface="Times New Roman" panose="02020603050405020304" pitchFamily="18" charset="0"/>
                <a:hlinkClick r:id="rId9"/>
              </a:rPr>
              <a:t>     https://www.acsh.org/news/2018/10/26/influ</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9"/>
              </a:rPr>
              <a:t>enza-vaccination-global-not-same-12504</a:t>
            </a:r>
            <a:endParaRPr lang="en-US" sz="1800" u="sng" dirty="0">
              <a:solidFill>
                <a:srgbClr val="0000FF"/>
              </a:solidFill>
              <a:effectLst/>
              <a:latin typeface="Times New Roman" panose="02020603050405020304" pitchFamily="18" charset="0"/>
              <a:ea typeface="Linux Libertine"/>
              <a:cs typeface="Times New Roman" panose="02020603050405020304" pitchFamily="18" charset="0"/>
            </a:endParaRPr>
          </a:p>
          <a:p>
            <a:pPr marL="0" marR="0" algn="l">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DrivenData. (2020).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Flu Shot Learning: Predict H1N1 and Seasonal Flu Vaccines</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DrivenData.</a:t>
            </a:r>
            <a:r>
              <a:rPr lang="en-US" sz="1800" u="sng" dirty="0" err="1">
                <a:solidFill>
                  <a:srgbClr val="000000"/>
                </a:solidFill>
                <a:effectLst/>
                <a:latin typeface="Times New Roman" panose="02020603050405020304" pitchFamily="18" charset="0"/>
                <a:ea typeface="Linux Libertine"/>
                <a:cs typeface="Times New Roman" panose="02020603050405020304" pitchFamily="18" charset="0"/>
                <a:hlinkClick r:id="rId10"/>
              </a:rPr>
              <a:t>https</a:t>
            </a:r>
            <a:r>
              <a:rPr lang="en-US" sz="1800" u="sng" dirty="0">
                <a:solidFill>
                  <a:srgbClr val="000000"/>
                </a:solidFill>
                <a:effectLst/>
                <a:latin typeface="Times New Roman" panose="02020603050405020304" pitchFamily="18" charset="0"/>
                <a:ea typeface="Linux Libertine"/>
                <a:cs typeface="Times New Roman" panose="02020603050405020304" pitchFamily="18" charset="0"/>
                <a:hlinkClick r:id="rId10"/>
              </a:rPr>
              <a:t>://www.drivendata.org/comp</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10"/>
              </a:rPr>
              <a:t>etitions/66/flu-shot-learning/page/210/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0000"/>
              </a:lnSpc>
              <a:spcBef>
                <a:spcPts val="0"/>
              </a:spcBef>
              <a:spcAft>
                <a:spcPts val="0"/>
              </a:spcAft>
            </a:pP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Ferdinands</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J. M., Thompson, M. G., Blanton, L., Spencer, S., Grant, L., &amp; Fry, A. M. (2021, June 2). Does influenza vaccination attenuate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the severity of breakthrough infections? A narrative review and recommendations for further research.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Vaccine, 39</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(28), 3678-3695.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11"/>
              </a:rPr>
              <a:t>https://doi.org/10.1016/j.vaccine.2021.05.011</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90500" marR="0" indent="-190500" algn="just">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Marcell, V. &amp; Spurlock, W. R. (2020, October 1). Beliefs and Barriers Towards Flu Vaccination Among College Students.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The ABNF Journal, 31</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(4),</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 108-112.</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Salo-Tuominen, K.,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Teros-Jaakkola</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T.,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Toivonen</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L.,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Ollila</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H.,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Rautava</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P.,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Aromaa</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M., Lahti, E.,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Junttila</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N., &amp; </a:t>
            </a:r>
            <a:r>
              <a:rPr lang="en-US" sz="1800" dirty="0" err="1">
                <a:solidFill>
                  <a:srgbClr val="000000"/>
                </a:solidFill>
                <a:effectLst/>
                <a:latin typeface="Times New Roman" panose="02020603050405020304" pitchFamily="18" charset="0"/>
                <a:ea typeface="Linux Libertine"/>
                <a:cs typeface="Times New Roman" panose="02020603050405020304" pitchFamily="18" charset="0"/>
              </a:rPr>
              <a:t>Peltola</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V. (2022, May 4). Parental socioeconomic and psychological determinants of the 2009 pandemic influenza A(H1N1) vaccine uptake in children.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Vaccine</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12"/>
              </a:rPr>
              <a:t>https://doi.org/10.1016/j.vaccine.2022.05.012</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90500" marR="0" indent="-190500" algn="just">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Sanders-Jackson, A., Gonzalez, M., Adams, R. B. </a:t>
            </a:r>
            <a:r>
              <a:rPr lang="en-US" sz="1800" dirty="0">
                <a:solidFill>
                  <a:srgbClr val="000000"/>
                </a:solidFill>
                <a:effectLst/>
                <a:latin typeface="Times New Roman" panose="02020603050405020304" pitchFamily="18" charset="0"/>
                <a:ea typeface="Linux Libertine"/>
              </a:rPr>
              <a:t>&amp; Rhodes, N. (2021, August 12). Social determinants of flu vaccine uptake among racial/ethnic minorities in the United States. </a:t>
            </a:r>
            <a:r>
              <a:rPr lang="en-US" sz="1800" i="1" dirty="0">
                <a:solidFill>
                  <a:srgbClr val="000000"/>
                </a:solidFill>
                <a:effectLst/>
                <a:latin typeface="Times New Roman" panose="02020603050405020304" pitchFamily="18" charset="0"/>
                <a:ea typeface="Linux Libertine"/>
              </a:rPr>
              <a:t>Preventative Medicine Reports, 24. </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13"/>
              </a:rPr>
              <a:t>https://doi.org/10.1016/j.pmedr.2021.101516</a:t>
            </a:r>
            <a:endParaRPr lang="en-US" sz="1800" u="sng" dirty="0">
              <a:solidFill>
                <a:srgbClr val="0000FF"/>
              </a:solidFill>
              <a:effectLst/>
              <a:latin typeface="Times New Roman" panose="02020603050405020304" pitchFamily="18" charset="0"/>
              <a:ea typeface="Linux Libertine"/>
              <a:cs typeface="Times New Roman" panose="02020603050405020304" pitchFamily="18" charset="0"/>
            </a:endParaRPr>
          </a:p>
          <a:p>
            <a:pPr marL="0" marR="0" algn="just">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Thompson, M. G., Pierse, N., Huang, Q. S., Prasad, N., Duque, J., Newbern, E. C., Baker, M. G., Turner, N., &amp; McArthur, C. (2018,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September 18). Influenza vaccine effectiveness in preventing influenza-associated intensive care admissions and attenuating severe disease </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     among adults in New Zealand 2012–2015.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Vaccine, 36</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(39), 5916-5925. </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14"/>
              </a:rPr>
              <a:t>https://doi.org/10.1016/j.vaccine.2018.07.028</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110000"/>
              </a:lnSpc>
              <a:spcBef>
                <a:spcPts val="0"/>
              </a:spcBef>
              <a:spcAft>
                <a:spcPts val="0"/>
              </a:spcAft>
            </a:pPr>
            <a:r>
              <a:rPr lang="en-US" sz="1800" dirty="0">
                <a:solidFill>
                  <a:srgbClr val="000000"/>
                </a:solidFill>
                <a:effectLst/>
                <a:latin typeface="Times New Roman" panose="02020603050405020304" pitchFamily="18" charset="0"/>
                <a:ea typeface="Linux Libertine"/>
                <a:cs typeface="Times New Roman" panose="02020603050405020304" pitchFamily="18" charset="0"/>
              </a:rPr>
              <a:t>Tosh, P. K. (2021, May 18). </a:t>
            </a:r>
            <a:r>
              <a:rPr lang="en-US" sz="1800" i="1" dirty="0">
                <a:solidFill>
                  <a:srgbClr val="000000"/>
                </a:solidFill>
                <a:effectLst/>
                <a:latin typeface="Times New Roman" panose="02020603050405020304" pitchFamily="18" charset="0"/>
                <a:ea typeface="Linux Libertine"/>
                <a:cs typeface="Times New Roman" panose="02020603050405020304" pitchFamily="18" charset="0"/>
              </a:rPr>
              <a:t>What’s the difference between H1N1 flu and influenza A? </a:t>
            </a:r>
            <a:r>
              <a:rPr lang="en-US" sz="1800" dirty="0">
                <a:solidFill>
                  <a:srgbClr val="000000"/>
                </a:solidFill>
                <a:effectLst/>
                <a:latin typeface="Times New Roman" panose="02020603050405020304" pitchFamily="18" charset="0"/>
                <a:ea typeface="Linux Libertine"/>
                <a:cs typeface="Times New Roman" panose="02020603050405020304" pitchFamily="18" charset="0"/>
              </a:rPr>
              <a:t>Mayo Clinic. </a:t>
            </a:r>
            <a:r>
              <a:rPr lang="en-US" sz="1800" u="sng" dirty="0">
                <a:solidFill>
                  <a:srgbClr val="000000"/>
                </a:solidFill>
                <a:effectLst/>
                <a:latin typeface="Times New Roman" panose="02020603050405020304" pitchFamily="18" charset="0"/>
                <a:ea typeface="Linux Libertine"/>
                <a:cs typeface="Times New Roman" panose="02020603050405020304" pitchFamily="18" charset="0"/>
                <a:hlinkClick r:id="rId15"/>
              </a:rPr>
              <a:t>https://www.mayoclinic.org/diseases-</a:t>
            </a:r>
            <a:r>
              <a:rPr lang="en-US" sz="1800" u="sng" dirty="0">
                <a:solidFill>
                  <a:srgbClr val="0000FF"/>
                </a:solidFill>
                <a:effectLst/>
                <a:latin typeface="Times New Roman" panose="02020603050405020304" pitchFamily="18" charset="0"/>
                <a:ea typeface="Linux Libertine"/>
                <a:cs typeface="Times New Roman" panose="02020603050405020304" pitchFamily="18" charset="0"/>
                <a:hlinkClick r:id="rId15"/>
              </a:rPr>
              <a:t>conditions/swine-flu/expert-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u="sng" dirty="0">
                <a:solidFill>
                  <a:srgbClr val="0000FF"/>
                </a:solidFill>
                <a:effectLst/>
                <a:latin typeface="Times New Roman" panose="02020603050405020304" pitchFamily="18" charset="0"/>
                <a:ea typeface="Linux Libertine"/>
                <a:hlinkClick r:id="rId15"/>
              </a:rPr>
              <a:t>      answers/influenza-a/faq-20058309</a:t>
            </a:r>
            <a:endParaRPr lang="en-US" sz="1800" u="sng" dirty="0">
              <a:solidFill>
                <a:srgbClr val="0000FF"/>
              </a:solidFill>
              <a:effectLst/>
              <a:latin typeface="Times New Roman" panose="02020603050405020304" pitchFamily="18" charset="0"/>
              <a:ea typeface="Linux Libertine"/>
              <a:cs typeface="Times New Roman" panose="02020603050405020304" pitchFamily="18" charset="0"/>
            </a:endParaRPr>
          </a:p>
          <a:p>
            <a:pPr marL="190500" marR="0" indent="-190500" algn="just">
              <a:lnSpc>
                <a:spcPct val="11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10000"/>
              </a:lnSpc>
              <a:spcBef>
                <a:spcPts val="0"/>
              </a:spcBef>
              <a:spcAft>
                <a:spcPts val="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5" name="TextBox 23">
            <a:extLst>
              <a:ext uri="{FF2B5EF4-FFF2-40B4-BE49-F238E27FC236}">
                <a16:creationId xmlns:a16="http://schemas.microsoft.com/office/drawing/2014/main" id="{6FF432A7-E20F-0BFA-168A-6789B8B7E545}"/>
              </a:ext>
            </a:extLst>
          </p:cNvPr>
          <p:cNvSpPr txBox="1"/>
          <p:nvPr/>
        </p:nvSpPr>
        <p:spPr>
          <a:xfrm>
            <a:off x="15368194" y="8877300"/>
            <a:ext cx="1911164" cy="306705"/>
          </a:xfrm>
          <a:prstGeom prst="rect">
            <a:avLst/>
          </a:prstGeom>
        </p:spPr>
        <p:txBody>
          <a:bodyPr lIns="0" tIns="0" rIns="0" bIns="0" rtlCol="0" anchor="t">
            <a:spAutoFit/>
          </a:bodyPr>
          <a:lstStyle/>
          <a:p>
            <a:pPr algn="r">
              <a:lnSpc>
                <a:spcPts val="2520"/>
              </a:lnSpc>
            </a:pPr>
            <a:r>
              <a:rPr lang="en-US" sz="1800" dirty="0">
                <a:latin typeface="Montserrat"/>
              </a:rPr>
              <a:t>Page 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4491994"/>
            <a:ext cx="18288000" cy="10274531"/>
          </a:xfrm>
          <a:prstGeom prst="rect">
            <a:avLst/>
          </a:prstGeom>
        </p:spPr>
      </p:pic>
      <p:grpSp>
        <p:nvGrpSpPr>
          <p:cNvPr id="3" name="Group 3"/>
          <p:cNvGrpSpPr/>
          <p:nvPr/>
        </p:nvGrpSpPr>
        <p:grpSpPr>
          <a:xfrm>
            <a:off x="1875840" y="3230091"/>
            <a:ext cx="4380796" cy="4560606"/>
            <a:chOff x="0" y="0"/>
            <a:chExt cx="1580354" cy="1645219"/>
          </a:xfrm>
        </p:grpSpPr>
        <p:sp>
          <p:nvSpPr>
            <p:cNvPr id="4" name="Freeform 4"/>
            <p:cNvSpPr/>
            <p:nvPr/>
          </p:nvSpPr>
          <p:spPr>
            <a:xfrm>
              <a:off x="0" y="0"/>
              <a:ext cx="1580354" cy="1645219"/>
            </a:xfrm>
            <a:custGeom>
              <a:avLst/>
              <a:gdLst/>
              <a:ahLst/>
              <a:cxnLst/>
              <a:rect l="l" t="t" r="r" b="b"/>
              <a:pathLst>
                <a:path w="1580354" h="1645219">
                  <a:moveTo>
                    <a:pt x="1455894" y="1645219"/>
                  </a:moveTo>
                  <a:lnTo>
                    <a:pt x="124460" y="1645219"/>
                  </a:lnTo>
                  <a:cubicBezTo>
                    <a:pt x="55880" y="1645219"/>
                    <a:pt x="0" y="1589339"/>
                    <a:pt x="0" y="1520759"/>
                  </a:cubicBezTo>
                  <a:lnTo>
                    <a:pt x="0" y="124460"/>
                  </a:lnTo>
                  <a:cubicBezTo>
                    <a:pt x="0" y="55880"/>
                    <a:pt x="55880" y="0"/>
                    <a:pt x="124460" y="0"/>
                  </a:cubicBezTo>
                  <a:lnTo>
                    <a:pt x="1455894" y="0"/>
                  </a:lnTo>
                  <a:cubicBezTo>
                    <a:pt x="1524474" y="0"/>
                    <a:pt x="1580354" y="55880"/>
                    <a:pt x="1580354" y="124460"/>
                  </a:cubicBezTo>
                  <a:lnTo>
                    <a:pt x="1580354" y="1520759"/>
                  </a:lnTo>
                  <a:cubicBezTo>
                    <a:pt x="1580354" y="1589339"/>
                    <a:pt x="1524474" y="1645219"/>
                    <a:pt x="1455894" y="1645219"/>
                  </a:cubicBezTo>
                  <a:close/>
                </a:path>
              </a:pathLst>
            </a:custGeom>
            <a:solidFill>
              <a:srgbClr val="19B687"/>
            </a:solidFill>
          </p:spPr>
        </p:sp>
      </p:grpSp>
      <p:grpSp>
        <p:nvGrpSpPr>
          <p:cNvPr id="5" name="Group 5"/>
          <p:cNvGrpSpPr/>
          <p:nvPr/>
        </p:nvGrpSpPr>
        <p:grpSpPr>
          <a:xfrm>
            <a:off x="6953602" y="3230091"/>
            <a:ext cx="4380796" cy="4560606"/>
            <a:chOff x="0" y="0"/>
            <a:chExt cx="1580354" cy="1645219"/>
          </a:xfrm>
        </p:grpSpPr>
        <p:sp>
          <p:nvSpPr>
            <p:cNvPr id="6" name="Freeform 6"/>
            <p:cNvSpPr/>
            <p:nvPr/>
          </p:nvSpPr>
          <p:spPr>
            <a:xfrm>
              <a:off x="0" y="0"/>
              <a:ext cx="1580354" cy="1645219"/>
            </a:xfrm>
            <a:custGeom>
              <a:avLst/>
              <a:gdLst/>
              <a:ahLst/>
              <a:cxnLst/>
              <a:rect l="l" t="t" r="r" b="b"/>
              <a:pathLst>
                <a:path w="1580354" h="1645219">
                  <a:moveTo>
                    <a:pt x="1455894" y="1645219"/>
                  </a:moveTo>
                  <a:lnTo>
                    <a:pt x="124460" y="1645219"/>
                  </a:lnTo>
                  <a:cubicBezTo>
                    <a:pt x="55880" y="1645219"/>
                    <a:pt x="0" y="1589339"/>
                    <a:pt x="0" y="1520759"/>
                  </a:cubicBezTo>
                  <a:lnTo>
                    <a:pt x="0" y="124460"/>
                  </a:lnTo>
                  <a:cubicBezTo>
                    <a:pt x="0" y="55880"/>
                    <a:pt x="55880" y="0"/>
                    <a:pt x="124460" y="0"/>
                  </a:cubicBezTo>
                  <a:lnTo>
                    <a:pt x="1455894" y="0"/>
                  </a:lnTo>
                  <a:cubicBezTo>
                    <a:pt x="1524474" y="0"/>
                    <a:pt x="1580354" y="55880"/>
                    <a:pt x="1580354" y="124460"/>
                  </a:cubicBezTo>
                  <a:lnTo>
                    <a:pt x="1580354" y="1520759"/>
                  </a:lnTo>
                  <a:cubicBezTo>
                    <a:pt x="1580354" y="1589339"/>
                    <a:pt x="1524474" y="1645219"/>
                    <a:pt x="1455894" y="1645219"/>
                  </a:cubicBezTo>
                  <a:close/>
                </a:path>
              </a:pathLst>
            </a:custGeom>
            <a:solidFill>
              <a:srgbClr val="19B687"/>
            </a:solidFill>
          </p:spPr>
        </p:sp>
      </p:grpSp>
      <p:grpSp>
        <p:nvGrpSpPr>
          <p:cNvPr id="7" name="Group 7"/>
          <p:cNvGrpSpPr/>
          <p:nvPr/>
        </p:nvGrpSpPr>
        <p:grpSpPr>
          <a:xfrm>
            <a:off x="11986484" y="3230091"/>
            <a:ext cx="4380796" cy="4560606"/>
            <a:chOff x="0" y="0"/>
            <a:chExt cx="1580354" cy="1645219"/>
          </a:xfrm>
        </p:grpSpPr>
        <p:sp>
          <p:nvSpPr>
            <p:cNvPr id="8" name="Freeform 8"/>
            <p:cNvSpPr/>
            <p:nvPr/>
          </p:nvSpPr>
          <p:spPr>
            <a:xfrm>
              <a:off x="0" y="0"/>
              <a:ext cx="1580354" cy="1645219"/>
            </a:xfrm>
            <a:custGeom>
              <a:avLst/>
              <a:gdLst/>
              <a:ahLst/>
              <a:cxnLst/>
              <a:rect l="l" t="t" r="r" b="b"/>
              <a:pathLst>
                <a:path w="1580354" h="1645219">
                  <a:moveTo>
                    <a:pt x="1455894" y="1645219"/>
                  </a:moveTo>
                  <a:lnTo>
                    <a:pt x="124460" y="1645219"/>
                  </a:lnTo>
                  <a:cubicBezTo>
                    <a:pt x="55880" y="1645219"/>
                    <a:pt x="0" y="1589339"/>
                    <a:pt x="0" y="1520759"/>
                  </a:cubicBezTo>
                  <a:lnTo>
                    <a:pt x="0" y="124460"/>
                  </a:lnTo>
                  <a:cubicBezTo>
                    <a:pt x="0" y="55880"/>
                    <a:pt x="55880" y="0"/>
                    <a:pt x="124460" y="0"/>
                  </a:cubicBezTo>
                  <a:lnTo>
                    <a:pt x="1455894" y="0"/>
                  </a:lnTo>
                  <a:cubicBezTo>
                    <a:pt x="1524474" y="0"/>
                    <a:pt x="1580354" y="55880"/>
                    <a:pt x="1580354" y="124460"/>
                  </a:cubicBezTo>
                  <a:lnTo>
                    <a:pt x="1580354" y="1520759"/>
                  </a:lnTo>
                  <a:cubicBezTo>
                    <a:pt x="1580354" y="1589339"/>
                    <a:pt x="1524474" y="1645219"/>
                    <a:pt x="1455894" y="1645219"/>
                  </a:cubicBezTo>
                  <a:close/>
                </a:path>
              </a:pathLst>
            </a:custGeom>
            <a:solidFill>
              <a:srgbClr val="19B687"/>
            </a:solidFill>
          </p:spPr>
        </p:sp>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02512" y="8701063"/>
            <a:ext cx="556788" cy="556788"/>
          </a:xfrm>
          <a:prstGeom prst="rect">
            <a:avLst/>
          </a:prstGeom>
        </p:spPr>
      </p:pic>
      <p:grpSp>
        <p:nvGrpSpPr>
          <p:cNvPr id="10" name="Group 10"/>
          <p:cNvGrpSpPr/>
          <p:nvPr/>
        </p:nvGrpSpPr>
        <p:grpSpPr>
          <a:xfrm>
            <a:off x="2655714" y="3712109"/>
            <a:ext cx="2858152" cy="2858152"/>
            <a:chOff x="0" y="0"/>
            <a:chExt cx="6350000" cy="6350000"/>
          </a:xfrm>
          <a:solidFill>
            <a:schemeClr val="bg1">
              <a:lumMod val="95000"/>
            </a:schemeClr>
          </a:solidFill>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txBody>
            <a:bodyPr/>
            <a:lstStyle/>
            <a:p>
              <a:endParaRPr lang="en-US" dirty="0"/>
            </a:p>
          </p:txBody>
        </p:sp>
      </p:grpSp>
      <p:grpSp>
        <p:nvGrpSpPr>
          <p:cNvPr id="12" name="Group 12"/>
          <p:cNvGrpSpPr/>
          <p:nvPr/>
        </p:nvGrpSpPr>
        <p:grpSpPr>
          <a:xfrm>
            <a:off x="7733476" y="3712109"/>
            <a:ext cx="2858152" cy="2858152"/>
            <a:chOff x="0" y="0"/>
            <a:chExt cx="6350000" cy="6350000"/>
          </a:xfrm>
          <a:solidFill>
            <a:schemeClr val="bg1">
              <a:lumMod val="95000"/>
            </a:schemeClr>
          </a:solidFill>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4" name="Group 14"/>
          <p:cNvGrpSpPr/>
          <p:nvPr/>
        </p:nvGrpSpPr>
        <p:grpSpPr>
          <a:xfrm>
            <a:off x="12766357" y="3712109"/>
            <a:ext cx="2858152" cy="2858152"/>
            <a:chOff x="0" y="0"/>
            <a:chExt cx="6350000" cy="6350000"/>
          </a:xfrm>
          <a:solidFill>
            <a:schemeClr val="bg1">
              <a:lumMod val="95000"/>
            </a:schemeClr>
          </a:solidFill>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24" name="TextBox 24"/>
          <p:cNvSpPr txBox="1"/>
          <p:nvPr/>
        </p:nvSpPr>
        <p:spPr>
          <a:xfrm>
            <a:off x="1875840" y="1066800"/>
            <a:ext cx="6420790" cy="589905"/>
          </a:xfrm>
          <a:prstGeom prst="rect">
            <a:avLst/>
          </a:prstGeom>
        </p:spPr>
        <p:txBody>
          <a:bodyPr lIns="0" tIns="0" rIns="0" bIns="0" rtlCol="0" anchor="t">
            <a:spAutoFit/>
          </a:bodyPr>
          <a:lstStyle/>
          <a:p>
            <a:pPr>
              <a:lnSpc>
                <a:spcPts val="4620"/>
              </a:lnSpc>
            </a:pPr>
            <a:r>
              <a:rPr lang="en-US" sz="4200" dirty="0">
                <a:solidFill>
                  <a:srgbClr val="FFFFFF"/>
                </a:solidFill>
                <a:latin typeface="Montserrat Semi-Bold"/>
              </a:rPr>
              <a:t>Meet the Team</a:t>
            </a:r>
          </a:p>
        </p:txBody>
      </p:sp>
      <p:pic>
        <p:nvPicPr>
          <p:cNvPr id="26" name="Picture 2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75840" y="6957022"/>
            <a:ext cx="4380796" cy="1377959"/>
          </a:xfrm>
          <a:prstGeom prst="rect">
            <a:avLst/>
          </a:prstGeom>
        </p:spPr>
      </p:pic>
      <p:pic>
        <p:nvPicPr>
          <p:cNvPr id="27" name="Picture 2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953602" y="6957022"/>
            <a:ext cx="4380796" cy="1377959"/>
          </a:xfrm>
          <a:prstGeom prst="rect">
            <a:avLst/>
          </a:prstGeom>
        </p:spPr>
      </p:pic>
      <p:pic>
        <p:nvPicPr>
          <p:cNvPr id="28" name="Picture 2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986484" y="6957022"/>
            <a:ext cx="4380796" cy="1377959"/>
          </a:xfrm>
          <a:prstGeom prst="rect">
            <a:avLst/>
          </a:prstGeom>
        </p:spPr>
      </p:pic>
      <p:sp>
        <p:nvSpPr>
          <p:cNvPr id="29" name="TextBox 29"/>
          <p:cNvSpPr txBox="1"/>
          <p:nvPr/>
        </p:nvSpPr>
        <p:spPr>
          <a:xfrm>
            <a:off x="2655714" y="7157458"/>
            <a:ext cx="2885230" cy="348237"/>
          </a:xfrm>
          <a:prstGeom prst="rect">
            <a:avLst/>
          </a:prstGeom>
        </p:spPr>
        <p:txBody>
          <a:bodyPr lIns="0" tIns="0" rIns="0" bIns="0" rtlCol="0" anchor="t">
            <a:spAutoFit/>
          </a:bodyPr>
          <a:lstStyle/>
          <a:p>
            <a:pPr algn="ctr">
              <a:lnSpc>
                <a:spcPts val="2976"/>
              </a:lnSpc>
            </a:pPr>
            <a:r>
              <a:rPr lang="en-US" sz="2400" dirty="0">
                <a:solidFill>
                  <a:srgbClr val="FFFFFF"/>
                </a:solidFill>
                <a:latin typeface="Montserrat Classic Bold"/>
              </a:rPr>
              <a:t>MSADS</a:t>
            </a:r>
          </a:p>
        </p:txBody>
      </p:sp>
      <p:sp>
        <p:nvSpPr>
          <p:cNvPr id="30" name="TextBox 30"/>
          <p:cNvSpPr txBox="1"/>
          <p:nvPr/>
        </p:nvSpPr>
        <p:spPr>
          <a:xfrm>
            <a:off x="7690190" y="7157458"/>
            <a:ext cx="2944723" cy="348237"/>
          </a:xfrm>
          <a:prstGeom prst="rect">
            <a:avLst/>
          </a:prstGeom>
        </p:spPr>
        <p:txBody>
          <a:bodyPr lIns="0" tIns="0" rIns="0" bIns="0" rtlCol="0" anchor="t">
            <a:spAutoFit/>
          </a:bodyPr>
          <a:lstStyle/>
          <a:p>
            <a:pPr algn="ctr">
              <a:lnSpc>
                <a:spcPts val="2976"/>
              </a:lnSpc>
            </a:pPr>
            <a:r>
              <a:rPr lang="en-US" sz="2400" dirty="0">
                <a:solidFill>
                  <a:srgbClr val="FFFFFF"/>
                </a:solidFill>
                <a:latin typeface="Montserrat Classic Bold"/>
              </a:rPr>
              <a:t>MSADS</a:t>
            </a:r>
          </a:p>
        </p:txBody>
      </p:sp>
      <p:sp>
        <p:nvSpPr>
          <p:cNvPr id="31" name="TextBox 31"/>
          <p:cNvSpPr txBox="1"/>
          <p:nvPr/>
        </p:nvSpPr>
        <p:spPr>
          <a:xfrm>
            <a:off x="12402468" y="7157458"/>
            <a:ext cx="3585931" cy="348237"/>
          </a:xfrm>
          <a:prstGeom prst="rect">
            <a:avLst/>
          </a:prstGeom>
        </p:spPr>
        <p:txBody>
          <a:bodyPr lIns="0" tIns="0" rIns="0" bIns="0" rtlCol="0" anchor="t">
            <a:spAutoFit/>
          </a:bodyPr>
          <a:lstStyle/>
          <a:p>
            <a:pPr algn="ctr">
              <a:lnSpc>
                <a:spcPts val="2976"/>
              </a:lnSpc>
            </a:pPr>
            <a:r>
              <a:rPr lang="en-US" sz="2400" dirty="0">
                <a:solidFill>
                  <a:srgbClr val="FFFFFF"/>
                </a:solidFill>
                <a:latin typeface="Montserrat Classic Bold"/>
              </a:rPr>
              <a:t>MSADS</a:t>
            </a:r>
          </a:p>
        </p:txBody>
      </p:sp>
      <p:sp>
        <p:nvSpPr>
          <p:cNvPr id="32" name="TextBox 32"/>
          <p:cNvSpPr txBox="1"/>
          <p:nvPr/>
        </p:nvSpPr>
        <p:spPr>
          <a:xfrm>
            <a:off x="2628636" y="7633535"/>
            <a:ext cx="2912308" cy="276606"/>
          </a:xfrm>
          <a:prstGeom prst="rect">
            <a:avLst/>
          </a:prstGeom>
        </p:spPr>
        <p:txBody>
          <a:bodyPr lIns="0" tIns="0" rIns="0" bIns="0" rtlCol="0" anchor="t">
            <a:spAutoFit/>
          </a:bodyPr>
          <a:lstStyle/>
          <a:p>
            <a:pPr algn="ctr">
              <a:lnSpc>
                <a:spcPts val="2232"/>
              </a:lnSpc>
            </a:pPr>
            <a:r>
              <a:rPr lang="en-US" dirty="0">
                <a:solidFill>
                  <a:srgbClr val="FFFFFF"/>
                </a:solidFill>
                <a:latin typeface="Montserrat"/>
              </a:rPr>
              <a:t>University of San Diego</a:t>
            </a:r>
            <a:endParaRPr lang="en-US" sz="1800" dirty="0">
              <a:solidFill>
                <a:srgbClr val="FFFFFF"/>
              </a:solidFill>
              <a:latin typeface="Montserrat"/>
            </a:endParaRPr>
          </a:p>
        </p:txBody>
      </p:sp>
      <p:sp>
        <p:nvSpPr>
          <p:cNvPr id="33" name="TextBox 33"/>
          <p:cNvSpPr txBox="1"/>
          <p:nvPr/>
        </p:nvSpPr>
        <p:spPr>
          <a:xfrm>
            <a:off x="7690190" y="7633535"/>
            <a:ext cx="2944723" cy="276606"/>
          </a:xfrm>
          <a:prstGeom prst="rect">
            <a:avLst/>
          </a:prstGeom>
        </p:spPr>
        <p:txBody>
          <a:bodyPr lIns="0" tIns="0" rIns="0" bIns="0" rtlCol="0" anchor="t">
            <a:spAutoFit/>
          </a:bodyPr>
          <a:lstStyle/>
          <a:p>
            <a:pPr algn="ctr">
              <a:lnSpc>
                <a:spcPts val="2232"/>
              </a:lnSpc>
            </a:pPr>
            <a:r>
              <a:rPr lang="en-US" sz="1800" dirty="0">
                <a:solidFill>
                  <a:srgbClr val="FFFFFF"/>
                </a:solidFill>
                <a:latin typeface="Montserrat"/>
              </a:rPr>
              <a:t>University of San Diego</a:t>
            </a:r>
          </a:p>
        </p:txBody>
      </p:sp>
      <p:sp>
        <p:nvSpPr>
          <p:cNvPr id="34" name="TextBox 34"/>
          <p:cNvSpPr txBox="1"/>
          <p:nvPr/>
        </p:nvSpPr>
        <p:spPr>
          <a:xfrm>
            <a:off x="12739280" y="7633535"/>
            <a:ext cx="2912308" cy="276606"/>
          </a:xfrm>
          <a:prstGeom prst="rect">
            <a:avLst/>
          </a:prstGeom>
        </p:spPr>
        <p:txBody>
          <a:bodyPr lIns="0" tIns="0" rIns="0" bIns="0" rtlCol="0" anchor="t">
            <a:spAutoFit/>
          </a:bodyPr>
          <a:lstStyle/>
          <a:p>
            <a:pPr algn="ctr">
              <a:lnSpc>
                <a:spcPts val="2232"/>
              </a:lnSpc>
            </a:pPr>
            <a:r>
              <a:rPr lang="en-US" dirty="0">
                <a:solidFill>
                  <a:srgbClr val="FFFFFF"/>
                </a:solidFill>
                <a:latin typeface="Montserrat"/>
              </a:rPr>
              <a:t>University of San Diego</a:t>
            </a:r>
            <a:endParaRPr lang="en-US" sz="1800" dirty="0">
              <a:solidFill>
                <a:srgbClr val="FFFFFF"/>
              </a:solidFill>
              <a:latin typeface="Montserrat"/>
            </a:endParaRPr>
          </a:p>
        </p:txBody>
      </p:sp>
      <p:sp>
        <p:nvSpPr>
          <p:cNvPr id="35" name="TextBox 35"/>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000000"/>
                </a:solidFill>
                <a:latin typeface="Montserrat"/>
              </a:rPr>
              <a:t>Page 1</a:t>
            </a:r>
          </a:p>
        </p:txBody>
      </p:sp>
      <p:sp>
        <p:nvSpPr>
          <p:cNvPr id="36" name="TextBox 35">
            <a:extLst>
              <a:ext uri="{FF2B5EF4-FFF2-40B4-BE49-F238E27FC236}">
                <a16:creationId xmlns:a16="http://schemas.microsoft.com/office/drawing/2014/main" id="{E8436507-D3E4-DC72-1C5F-793A4597BF0B}"/>
              </a:ext>
            </a:extLst>
          </p:cNvPr>
          <p:cNvSpPr txBox="1"/>
          <p:nvPr/>
        </p:nvSpPr>
        <p:spPr>
          <a:xfrm>
            <a:off x="8147248" y="4728539"/>
            <a:ext cx="1993503" cy="825291"/>
          </a:xfrm>
          <a:prstGeom prst="rect">
            <a:avLst/>
          </a:prstGeom>
          <a:noFill/>
        </p:spPr>
        <p:txBody>
          <a:bodyPr wrap="square" rtlCol="0">
            <a:spAutoFit/>
          </a:bodyPr>
          <a:lstStyle/>
          <a:p>
            <a:pPr algn="ctr">
              <a:lnSpc>
                <a:spcPts val="2976"/>
              </a:lnSpc>
            </a:pPr>
            <a:r>
              <a:rPr lang="en-US" sz="2400" dirty="0">
                <a:solidFill>
                  <a:schemeClr val="tx1">
                    <a:lumMod val="65000"/>
                    <a:lumOff val="35000"/>
                  </a:schemeClr>
                </a:solidFill>
                <a:latin typeface="Montserrat Classic Bold"/>
              </a:rPr>
              <a:t>Sarah Alqaysi</a:t>
            </a:r>
          </a:p>
        </p:txBody>
      </p:sp>
      <p:sp>
        <p:nvSpPr>
          <p:cNvPr id="37" name="TextBox 36">
            <a:extLst>
              <a:ext uri="{FF2B5EF4-FFF2-40B4-BE49-F238E27FC236}">
                <a16:creationId xmlns:a16="http://schemas.microsoft.com/office/drawing/2014/main" id="{43CC9F97-5247-9F73-2206-8A240714F023}"/>
              </a:ext>
            </a:extLst>
          </p:cNvPr>
          <p:cNvSpPr txBox="1"/>
          <p:nvPr/>
        </p:nvSpPr>
        <p:spPr>
          <a:xfrm>
            <a:off x="3012340" y="4728538"/>
            <a:ext cx="1993503" cy="825291"/>
          </a:xfrm>
          <a:prstGeom prst="rect">
            <a:avLst/>
          </a:prstGeom>
          <a:noFill/>
        </p:spPr>
        <p:txBody>
          <a:bodyPr wrap="square" rtlCol="0">
            <a:spAutoFit/>
          </a:bodyPr>
          <a:lstStyle/>
          <a:p>
            <a:pPr algn="ctr">
              <a:lnSpc>
                <a:spcPts val="2976"/>
              </a:lnSpc>
            </a:pPr>
            <a:r>
              <a:rPr lang="en-US" sz="2400" dirty="0">
                <a:solidFill>
                  <a:schemeClr val="tx1">
                    <a:lumMod val="65000"/>
                    <a:lumOff val="35000"/>
                  </a:schemeClr>
                </a:solidFill>
                <a:latin typeface="Montserrat Classic Bold"/>
              </a:rPr>
              <a:t>Isabella Oakes</a:t>
            </a:r>
          </a:p>
        </p:txBody>
      </p:sp>
      <p:sp>
        <p:nvSpPr>
          <p:cNvPr id="38" name="TextBox 37">
            <a:extLst>
              <a:ext uri="{FF2B5EF4-FFF2-40B4-BE49-F238E27FC236}">
                <a16:creationId xmlns:a16="http://schemas.microsoft.com/office/drawing/2014/main" id="{7ABA6185-B74A-24C4-025C-86CE62E55F73}"/>
              </a:ext>
            </a:extLst>
          </p:cNvPr>
          <p:cNvSpPr txBox="1"/>
          <p:nvPr/>
        </p:nvSpPr>
        <p:spPr>
          <a:xfrm>
            <a:off x="13180130" y="4680644"/>
            <a:ext cx="1993503" cy="825291"/>
          </a:xfrm>
          <a:prstGeom prst="rect">
            <a:avLst/>
          </a:prstGeom>
          <a:noFill/>
        </p:spPr>
        <p:txBody>
          <a:bodyPr wrap="square" rtlCol="0">
            <a:spAutoFit/>
          </a:bodyPr>
          <a:lstStyle/>
          <a:p>
            <a:pPr algn="ctr">
              <a:lnSpc>
                <a:spcPts val="2976"/>
              </a:lnSpc>
            </a:pPr>
            <a:r>
              <a:rPr lang="en-US" sz="2400" dirty="0">
                <a:solidFill>
                  <a:schemeClr val="tx1">
                    <a:lumMod val="65000"/>
                    <a:lumOff val="35000"/>
                  </a:schemeClr>
                </a:solidFill>
                <a:latin typeface="Montserrat Classic Bold"/>
              </a:rPr>
              <a:t>Omar Elfeky</a:t>
            </a:r>
          </a:p>
        </p:txBody>
      </p:sp>
      <p:pic>
        <p:nvPicPr>
          <p:cNvPr id="17" name="Audio 16">
            <a:hlinkClick r:id="" action="ppaction://media"/>
            <a:extLst>
              <a:ext uri="{FF2B5EF4-FFF2-40B4-BE49-F238E27FC236}">
                <a16:creationId xmlns:a16="http://schemas.microsoft.com/office/drawing/2014/main" id="{76271618-5F06-8C98-0D87-08B21FDE9D3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781"/>
    </mc:Choice>
    <mc:Fallback xmlns="">
      <p:transition spd="slow" advTm="12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512012" y="8510563"/>
            <a:ext cx="556788" cy="556788"/>
          </a:xfrm>
          <a:prstGeom prst="rect">
            <a:avLst/>
          </a:prstGeom>
        </p:spPr>
      </p:pic>
      <p:sp>
        <p:nvSpPr>
          <p:cNvPr id="3" name="TextBox 3"/>
          <p:cNvSpPr txBox="1"/>
          <p:nvPr/>
        </p:nvSpPr>
        <p:spPr>
          <a:xfrm>
            <a:off x="15156576" y="9183623"/>
            <a:ext cx="1911164" cy="407444"/>
          </a:xfrm>
          <a:prstGeom prst="rect">
            <a:avLst/>
          </a:prstGeom>
        </p:spPr>
        <p:txBody>
          <a:bodyPr lIns="0" tIns="0" rIns="0" bIns="0" rtlCol="0" anchor="t">
            <a:spAutoFit/>
          </a:bodyPr>
          <a:lstStyle/>
          <a:p>
            <a:pPr algn="r">
              <a:lnSpc>
                <a:spcPts val="3395"/>
              </a:lnSpc>
            </a:pPr>
            <a:r>
              <a:rPr lang="en-US" sz="2425">
                <a:solidFill>
                  <a:srgbClr val="FFFFFF"/>
                </a:solidFill>
                <a:latin typeface="Montserrat"/>
              </a:rPr>
              <a:t>Get Started</a:t>
            </a:r>
          </a:p>
        </p:txBody>
      </p:sp>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21693"/>
            <a:ext cx="18440400" cy="10360152"/>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02512" y="8701063"/>
            <a:ext cx="556788" cy="556788"/>
          </a:xfrm>
          <a:prstGeom prst="rect">
            <a:avLst/>
          </a:prstGeom>
        </p:spPr>
      </p:pic>
      <p:sp>
        <p:nvSpPr>
          <p:cNvPr id="22" name="TextBox 22"/>
          <p:cNvSpPr txBox="1"/>
          <p:nvPr/>
        </p:nvSpPr>
        <p:spPr>
          <a:xfrm>
            <a:off x="11179839" y="1537717"/>
            <a:ext cx="5332173" cy="589905"/>
          </a:xfrm>
          <a:prstGeom prst="rect">
            <a:avLst/>
          </a:prstGeom>
        </p:spPr>
        <p:txBody>
          <a:bodyPr lIns="0" tIns="0" rIns="0" bIns="0" rtlCol="0" anchor="t">
            <a:spAutoFit/>
          </a:bodyPr>
          <a:lstStyle/>
          <a:p>
            <a:pPr>
              <a:lnSpc>
                <a:spcPts val="4620"/>
              </a:lnSpc>
            </a:pPr>
            <a:r>
              <a:rPr lang="en-US" sz="4200" dirty="0">
                <a:solidFill>
                  <a:srgbClr val="FFFFFF"/>
                </a:solidFill>
                <a:latin typeface="Montserrat Semi-Bold"/>
              </a:rPr>
              <a:t>Table of Contents</a:t>
            </a:r>
          </a:p>
        </p:txBody>
      </p:sp>
      <p:sp>
        <p:nvSpPr>
          <p:cNvPr id="23" name="TextBox 23"/>
          <p:cNvSpPr txBox="1"/>
          <p:nvPr/>
        </p:nvSpPr>
        <p:spPr>
          <a:xfrm>
            <a:off x="11179839" y="2386419"/>
            <a:ext cx="6727161" cy="5978560"/>
          </a:xfrm>
          <a:prstGeom prst="rect">
            <a:avLst/>
          </a:prstGeom>
        </p:spPr>
        <p:txBody>
          <a:bodyPr wrap="square" lIns="0" tIns="0" rIns="0" bIns="0" rtlCol="0" anchor="t">
            <a:spAutoFit/>
          </a:bodyPr>
          <a:lstStyle/>
          <a:p>
            <a:pPr marL="342900" indent="-342900" algn="l">
              <a:buFont typeface="Arial" panose="020B0604020202020204" pitchFamily="34" charset="0"/>
              <a:buChar char="•"/>
            </a:pPr>
            <a:r>
              <a:rPr lang="en-US" sz="2100" dirty="0">
                <a:solidFill>
                  <a:srgbClr val="FFFFFF"/>
                </a:solidFill>
                <a:latin typeface="Montserrat"/>
              </a:rPr>
              <a:t>Project Background </a:t>
            </a:r>
          </a:p>
          <a:p>
            <a:pPr algn="l"/>
            <a:endParaRPr lang="en-US" sz="2100" dirty="0">
              <a:solidFill>
                <a:srgbClr val="FFFFFF"/>
              </a:solidFill>
              <a:latin typeface="Montserrat"/>
            </a:endParaRPr>
          </a:p>
          <a:p>
            <a:pPr marL="342900" indent="-342900" algn="l">
              <a:buFont typeface="Arial" panose="020B0604020202020204" pitchFamily="34" charset="0"/>
              <a:buChar char="•"/>
            </a:pPr>
            <a:r>
              <a:rPr lang="en-US" sz="2100" dirty="0">
                <a:solidFill>
                  <a:srgbClr val="FFFFFF"/>
                </a:solidFill>
                <a:latin typeface="Montserrat"/>
              </a:rPr>
              <a:t>Problem Statement</a:t>
            </a:r>
          </a:p>
          <a:p>
            <a:pPr algn="l"/>
            <a:endParaRPr lang="en-US" sz="2100" dirty="0">
              <a:solidFill>
                <a:srgbClr val="FFFFFF"/>
              </a:solidFill>
              <a:latin typeface="Montserrat"/>
            </a:endParaRPr>
          </a:p>
          <a:p>
            <a:pPr marL="342900" indent="-342900" algn="l">
              <a:lnSpc>
                <a:spcPct val="150000"/>
              </a:lnSpc>
              <a:buFont typeface="Arial" panose="020B0604020202020204" pitchFamily="34" charset="0"/>
              <a:buChar char="•"/>
            </a:pPr>
            <a:r>
              <a:rPr lang="en-US" sz="2100" dirty="0">
                <a:solidFill>
                  <a:srgbClr val="FFFFFF"/>
                </a:solidFill>
                <a:latin typeface="Montserrat"/>
              </a:rPr>
              <a:t>Data Acquisition and Aggregation</a:t>
            </a:r>
          </a:p>
          <a:p>
            <a:pPr marL="914400" lvl="1" indent="-457200">
              <a:lnSpc>
                <a:spcPct val="150000"/>
              </a:lnSpc>
              <a:buFont typeface="+mj-lt"/>
              <a:buAutoNum type="alphaLcPeriod"/>
            </a:pPr>
            <a:r>
              <a:rPr lang="en-US" sz="2100" dirty="0">
                <a:solidFill>
                  <a:srgbClr val="FFFFFF"/>
                </a:solidFill>
                <a:latin typeface="Montserrat"/>
              </a:rPr>
              <a:t>Exploratory Data Analysis</a:t>
            </a:r>
          </a:p>
          <a:p>
            <a:pPr marL="914400" lvl="1" indent="-457200">
              <a:lnSpc>
                <a:spcPct val="150000"/>
              </a:lnSpc>
              <a:buFont typeface="+mj-lt"/>
              <a:buAutoNum type="alphaLcPeriod"/>
            </a:pPr>
            <a:r>
              <a:rPr lang="en-US" sz="2100" dirty="0">
                <a:solidFill>
                  <a:srgbClr val="FFFFFF"/>
                </a:solidFill>
                <a:latin typeface="Montserrat"/>
              </a:rPr>
              <a:t>Data Quality</a:t>
            </a:r>
          </a:p>
          <a:p>
            <a:pPr marL="914400" lvl="1" indent="-457200">
              <a:lnSpc>
                <a:spcPct val="150000"/>
              </a:lnSpc>
              <a:buFont typeface="+mj-lt"/>
              <a:buAutoNum type="alphaLcPeriod"/>
            </a:pPr>
            <a:r>
              <a:rPr lang="en-US" sz="2100" dirty="0">
                <a:solidFill>
                  <a:srgbClr val="FFFFFF"/>
                </a:solidFill>
                <a:latin typeface="Montserrat"/>
              </a:rPr>
              <a:t>Feature Engineering</a:t>
            </a:r>
          </a:p>
          <a:p>
            <a:pPr algn="l">
              <a:lnSpc>
                <a:spcPct val="150000"/>
              </a:lnSpc>
            </a:pPr>
            <a:endParaRPr lang="en-US" sz="2100" dirty="0">
              <a:solidFill>
                <a:srgbClr val="FFFFFF"/>
              </a:solidFill>
              <a:latin typeface="Montserrat"/>
            </a:endParaRPr>
          </a:p>
          <a:p>
            <a:pPr marL="342900" indent="-342900" algn="l">
              <a:buFont typeface="Arial" panose="020B0604020202020204" pitchFamily="34" charset="0"/>
              <a:buChar char="•"/>
            </a:pPr>
            <a:r>
              <a:rPr lang="en-US" sz="2100" dirty="0">
                <a:solidFill>
                  <a:srgbClr val="FFFFFF"/>
                </a:solidFill>
                <a:latin typeface="Montserrat"/>
              </a:rPr>
              <a:t>Modeling</a:t>
            </a:r>
          </a:p>
          <a:p>
            <a:pPr algn="l"/>
            <a:endParaRPr lang="en-US" sz="2100" dirty="0">
              <a:solidFill>
                <a:srgbClr val="FFFFFF"/>
              </a:solidFill>
              <a:latin typeface="Montserrat"/>
            </a:endParaRPr>
          </a:p>
          <a:p>
            <a:pPr marL="342900" indent="-342900" algn="l">
              <a:buFont typeface="Arial" panose="020B0604020202020204" pitchFamily="34" charset="0"/>
              <a:buChar char="•"/>
            </a:pPr>
            <a:r>
              <a:rPr lang="en-US" sz="2100" dirty="0">
                <a:solidFill>
                  <a:srgbClr val="FFFFFF"/>
                </a:solidFill>
                <a:latin typeface="Montserrat"/>
              </a:rPr>
              <a:t>Results and Findings</a:t>
            </a:r>
          </a:p>
          <a:p>
            <a:pPr algn="l"/>
            <a:r>
              <a:rPr lang="en-US" sz="2100" dirty="0">
                <a:solidFill>
                  <a:srgbClr val="FFFFFF"/>
                </a:solidFill>
                <a:latin typeface="Montserrat"/>
              </a:rPr>
              <a:t>     </a:t>
            </a:r>
          </a:p>
          <a:p>
            <a:pPr marL="342900" indent="-342900" algn="l">
              <a:buFont typeface="Arial" panose="020B0604020202020204" pitchFamily="34" charset="0"/>
              <a:buChar char="•"/>
            </a:pPr>
            <a:r>
              <a:rPr lang="en-US" sz="2100" dirty="0">
                <a:solidFill>
                  <a:srgbClr val="FFFFFF"/>
                </a:solidFill>
                <a:latin typeface="Montserrat"/>
              </a:rPr>
              <a:t>Conclusion and Next Steps</a:t>
            </a:r>
          </a:p>
          <a:p>
            <a:pPr algn="l"/>
            <a:endParaRPr lang="en-US" sz="2100" dirty="0">
              <a:solidFill>
                <a:srgbClr val="FFFFFF"/>
              </a:solidFill>
              <a:latin typeface="Montserrat"/>
            </a:endParaRPr>
          </a:p>
          <a:p>
            <a:pPr marL="342900" indent="-342900" algn="l">
              <a:buFont typeface="Arial" panose="020B0604020202020204" pitchFamily="34" charset="0"/>
              <a:buChar char="•"/>
            </a:pPr>
            <a:r>
              <a:rPr lang="en-US" sz="2100" dirty="0">
                <a:solidFill>
                  <a:srgbClr val="FFFFFF"/>
                </a:solidFill>
                <a:latin typeface="Montserrat"/>
              </a:rPr>
              <a:t>References</a:t>
            </a:r>
          </a:p>
        </p:txBody>
      </p:sp>
      <p:sp>
        <p:nvSpPr>
          <p:cNvPr id="27" name="TextBox 27"/>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2</a:t>
            </a:r>
          </a:p>
        </p:txBody>
      </p:sp>
      <p:pic>
        <p:nvPicPr>
          <p:cNvPr id="28" name="Picture 5">
            <a:extLst>
              <a:ext uri="{FF2B5EF4-FFF2-40B4-BE49-F238E27FC236}">
                <a16:creationId xmlns:a16="http://schemas.microsoft.com/office/drawing/2014/main" id="{F36321CD-7B59-82FF-FFB6-3FC5809D7E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91404">
            <a:off x="-2593100" y="138131"/>
            <a:ext cx="10531554" cy="10531554"/>
          </a:xfrm>
          <a:prstGeom prst="rect">
            <a:avLst/>
          </a:prstGeom>
        </p:spPr>
      </p:pic>
      <p:grpSp>
        <p:nvGrpSpPr>
          <p:cNvPr id="29" name="Group 6">
            <a:extLst>
              <a:ext uri="{FF2B5EF4-FFF2-40B4-BE49-F238E27FC236}">
                <a16:creationId xmlns:a16="http://schemas.microsoft.com/office/drawing/2014/main" id="{D47BAE4C-6923-04B2-6526-39271D6D18D1}"/>
              </a:ext>
            </a:extLst>
          </p:cNvPr>
          <p:cNvGrpSpPr>
            <a:grpSpLocks noChangeAspect="1"/>
          </p:cNvGrpSpPr>
          <p:nvPr/>
        </p:nvGrpSpPr>
        <p:grpSpPr>
          <a:xfrm>
            <a:off x="-1709608" y="883637"/>
            <a:ext cx="8811508" cy="8811473"/>
            <a:chOff x="0" y="0"/>
            <a:chExt cx="6350000" cy="6349975"/>
          </a:xfrm>
        </p:grpSpPr>
        <p:sp>
          <p:nvSpPr>
            <p:cNvPr id="30" name="Freeform 7">
              <a:extLst>
                <a:ext uri="{FF2B5EF4-FFF2-40B4-BE49-F238E27FC236}">
                  <a16:creationId xmlns:a16="http://schemas.microsoft.com/office/drawing/2014/main" id="{DE274230-7D88-2B1E-EBDC-766F3EE90220}"/>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82572" r="-17426"/>
              </a:stretch>
            </a:blipFill>
          </p:spPr>
          <p:txBody>
            <a:bodyPr/>
            <a:lstStyle/>
            <a:p>
              <a:endParaRPr lang="en-US"/>
            </a:p>
          </p:txBody>
        </p:sp>
      </p:grpSp>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91404">
            <a:off x="6886147" y="4070511"/>
            <a:ext cx="2145978" cy="2145978"/>
          </a:xfrm>
          <a:prstGeom prst="rect">
            <a:avLst/>
          </a:prstGeom>
        </p:spPr>
      </p:pic>
      <p:grpSp>
        <p:nvGrpSpPr>
          <p:cNvPr id="10" name="Group 10"/>
          <p:cNvGrpSpPr/>
          <p:nvPr/>
        </p:nvGrpSpPr>
        <p:grpSpPr>
          <a:xfrm>
            <a:off x="7084070" y="4268433"/>
            <a:ext cx="1750134" cy="1750134"/>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20" name="Picture 2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463896" y="4665368"/>
            <a:ext cx="990481" cy="956264"/>
          </a:xfrm>
          <a:prstGeom prst="rect">
            <a:avLst/>
          </a:prstGeom>
        </p:spPr>
      </p:pic>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91404">
            <a:off x="6047947" y="7141226"/>
            <a:ext cx="2145978" cy="2145978"/>
          </a:xfrm>
          <a:prstGeom prst="rect">
            <a:avLst/>
          </a:prstGeom>
        </p:spPr>
      </p:pic>
      <p:grpSp>
        <p:nvGrpSpPr>
          <p:cNvPr id="16" name="Group 16"/>
          <p:cNvGrpSpPr/>
          <p:nvPr/>
        </p:nvGrpSpPr>
        <p:grpSpPr>
          <a:xfrm>
            <a:off x="6245869" y="7339149"/>
            <a:ext cx="1750134" cy="1750134"/>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21" name="Picture 2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667145" y="7795999"/>
            <a:ext cx="898514" cy="836434"/>
          </a:xfrm>
          <a:prstGeom prst="rect">
            <a:avLst/>
          </a:prstGeom>
        </p:spPr>
      </p:pic>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5491404">
            <a:off x="5895547" y="973548"/>
            <a:ext cx="2145978" cy="2145978"/>
          </a:xfrm>
          <a:prstGeom prst="rect">
            <a:avLst/>
          </a:prstGeom>
        </p:spPr>
      </p:pic>
      <p:grpSp>
        <p:nvGrpSpPr>
          <p:cNvPr id="13" name="Group 13"/>
          <p:cNvGrpSpPr/>
          <p:nvPr/>
        </p:nvGrpSpPr>
        <p:grpSpPr>
          <a:xfrm>
            <a:off x="6093470" y="1171471"/>
            <a:ext cx="1750134" cy="1750134"/>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19" name="Picture 19"/>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514745" y="1587455"/>
            <a:ext cx="907582" cy="956264"/>
          </a:xfrm>
          <a:prstGeom prst="rect">
            <a:avLst/>
          </a:prstGeom>
        </p:spPr>
      </p:pic>
      <p:pic>
        <p:nvPicPr>
          <p:cNvPr id="26" name="Audio 25">
            <a:hlinkClick r:id="" action="ppaction://media"/>
            <a:extLst>
              <a:ext uri="{FF2B5EF4-FFF2-40B4-BE49-F238E27FC236}">
                <a16:creationId xmlns:a16="http://schemas.microsoft.com/office/drawing/2014/main" id="{1B788425-9614-4792-4278-194D230C8524}"/>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7526000" y="9525000"/>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8098"/>
    </mc:Choice>
    <mc:Fallback xmlns="">
      <p:transition spd="slow" advTm="48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8288000" cy="10274531"/>
          </a:xfrm>
          <a:prstGeom prst="rect">
            <a:avLst/>
          </a:prstGeom>
        </p:spPr>
      </p:pic>
      <p:grpSp>
        <p:nvGrpSpPr>
          <p:cNvPr id="3" name="Group 3"/>
          <p:cNvGrpSpPr/>
          <p:nvPr/>
        </p:nvGrpSpPr>
        <p:grpSpPr>
          <a:xfrm>
            <a:off x="8807003" y="0"/>
            <a:ext cx="6280597" cy="10287000"/>
            <a:chOff x="0" y="0"/>
            <a:chExt cx="8374129" cy="13716000"/>
          </a:xfrm>
        </p:grpSpPr>
        <p:pic>
          <p:nvPicPr>
            <p:cNvPr id="4" name="Picture 4"/>
            <p:cNvPicPr>
              <a:picLocks noChangeAspect="1"/>
            </p:cNvPicPr>
            <p:nvPr/>
          </p:nvPicPr>
          <p:blipFill>
            <a:blip r:embed="rId6"/>
            <a:srcRect l="29630" r="29630"/>
            <a:stretch>
              <a:fillRect/>
            </a:stretch>
          </p:blipFill>
          <p:spPr>
            <a:xfrm>
              <a:off x="0" y="0"/>
              <a:ext cx="8374129" cy="13716000"/>
            </a:xfrm>
            <a:prstGeom prst="rect">
              <a:avLst/>
            </a:prstGeom>
          </p:spPr>
        </p:pic>
      </p:grpSp>
      <p:sp>
        <p:nvSpPr>
          <p:cNvPr id="10" name="TextBox 10"/>
          <p:cNvSpPr txBox="1"/>
          <p:nvPr/>
        </p:nvSpPr>
        <p:spPr>
          <a:xfrm>
            <a:off x="1008642" y="2476500"/>
            <a:ext cx="6439679" cy="2576859"/>
          </a:xfrm>
          <a:prstGeom prst="rect">
            <a:avLst/>
          </a:prstGeom>
        </p:spPr>
        <p:txBody>
          <a:bodyPr lIns="0" tIns="0" rIns="0" bIns="0" rtlCol="0" anchor="t">
            <a:spAutoFit/>
          </a:bodyPr>
          <a:lstStyle/>
          <a:p>
            <a:pPr marL="342900" indent="-342900">
              <a:lnSpc>
                <a:spcPts val="2940"/>
              </a:lnSpc>
              <a:buFont typeface="Arial" panose="020B0604020202020204" pitchFamily="34" charset="0"/>
              <a:buChar char="•"/>
            </a:pPr>
            <a:r>
              <a:rPr lang="en-US" sz="2100" dirty="0">
                <a:solidFill>
                  <a:srgbClr val="FFFFFF"/>
                </a:solidFill>
                <a:latin typeface="Montserrat"/>
              </a:rPr>
              <a:t>Vaccination is a vital medical industry invention</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Effective at preventing the spread of disease</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Mandatory vs. optional vaccinations</a:t>
            </a:r>
          </a:p>
          <a:p>
            <a:pPr>
              <a:lnSpc>
                <a:spcPts val="2940"/>
              </a:lnSpc>
            </a:pPr>
            <a:endParaRPr lang="en-US" sz="2100" dirty="0">
              <a:solidFill>
                <a:srgbClr val="FFFFFF"/>
              </a:solidFill>
              <a:latin typeface="Montserrat"/>
            </a:endParaRPr>
          </a:p>
        </p:txBody>
      </p:sp>
      <p:sp>
        <p:nvSpPr>
          <p:cNvPr id="11" name="TextBox 11"/>
          <p:cNvSpPr txBox="1"/>
          <p:nvPr/>
        </p:nvSpPr>
        <p:spPr>
          <a:xfrm>
            <a:off x="1008642" y="1181100"/>
            <a:ext cx="6459736" cy="538609"/>
          </a:xfrm>
          <a:prstGeom prst="rect">
            <a:avLst/>
          </a:prstGeom>
        </p:spPr>
        <p:txBody>
          <a:bodyPr lIns="0" tIns="0" rIns="0" bIns="0" rtlCol="0" anchor="t">
            <a:spAutoFit/>
          </a:bodyPr>
          <a:lstStyle/>
          <a:p>
            <a:pPr>
              <a:lnSpc>
                <a:spcPts val="4200"/>
              </a:lnSpc>
            </a:pPr>
            <a:r>
              <a:rPr lang="en-US" sz="4200" dirty="0">
                <a:solidFill>
                  <a:srgbClr val="FFFFFF"/>
                </a:solidFill>
                <a:latin typeface="Montserrat Semi-Bold"/>
              </a:rPr>
              <a:t>Project Background</a:t>
            </a:r>
          </a:p>
        </p:txBody>
      </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02512" y="8701512"/>
            <a:ext cx="556788" cy="556788"/>
          </a:xfrm>
          <a:prstGeom prst="rect">
            <a:avLst/>
          </a:prstGeom>
        </p:spPr>
      </p:pic>
      <p:sp>
        <p:nvSpPr>
          <p:cNvPr id="18" name="TextBox 18"/>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3</a:t>
            </a:r>
          </a:p>
        </p:txBody>
      </p:sp>
      <p:pic>
        <p:nvPicPr>
          <p:cNvPr id="6" name="Audio 5">
            <a:hlinkClick r:id="" action="ppaction://media"/>
            <a:extLst>
              <a:ext uri="{FF2B5EF4-FFF2-40B4-BE49-F238E27FC236}">
                <a16:creationId xmlns:a16="http://schemas.microsoft.com/office/drawing/2014/main" id="{5E656EDC-F78E-E0CD-CE04-BD7F7EAED89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1443"/>
    </mc:Choice>
    <mc:Fallback xmlns="">
      <p:transition spd="slow" advTm="71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1887"/>
            <a:ext cx="18288000" cy="10274531"/>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77400" y="98713"/>
            <a:ext cx="8451275" cy="8451275"/>
          </a:xfrm>
          <a:prstGeom prst="rect">
            <a:avLst/>
          </a:prstGeom>
        </p:spPr>
      </p:pic>
      <p:grpSp>
        <p:nvGrpSpPr>
          <p:cNvPr id="4" name="Group 4"/>
          <p:cNvGrpSpPr>
            <a:grpSpLocks noChangeAspect="1"/>
          </p:cNvGrpSpPr>
          <p:nvPr/>
        </p:nvGrpSpPr>
        <p:grpSpPr>
          <a:xfrm>
            <a:off x="10600741" y="379579"/>
            <a:ext cx="7070987" cy="7070959"/>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0282" r="-22920"/>
              </a:stretch>
            </a:blipFill>
          </p:spPr>
        </p:sp>
      </p:grpSp>
      <p:pic>
        <p:nvPicPr>
          <p:cNvPr id="6" name="Picture 6"/>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703573" y="8648700"/>
            <a:ext cx="556788" cy="556788"/>
          </a:xfrm>
          <a:prstGeom prst="rect">
            <a:avLst/>
          </a:prstGeom>
        </p:spPr>
      </p:pic>
      <p:sp>
        <p:nvSpPr>
          <p:cNvPr id="9" name="TextBox 9"/>
          <p:cNvSpPr txBox="1"/>
          <p:nvPr/>
        </p:nvSpPr>
        <p:spPr>
          <a:xfrm>
            <a:off x="1028700" y="2731176"/>
            <a:ext cx="6558370" cy="3984296"/>
          </a:xfrm>
          <a:prstGeom prst="rect">
            <a:avLst/>
          </a:prstGeom>
        </p:spPr>
        <p:txBody>
          <a:bodyPr lIns="0" tIns="0" rIns="0" bIns="0" rtlCol="0" anchor="t">
            <a:spAutoFit/>
          </a:bodyPr>
          <a:lstStyle/>
          <a:p>
            <a:pPr marL="342900" indent="-342900">
              <a:lnSpc>
                <a:spcPts val="2604"/>
              </a:lnSpc>
              <a:buFont typeface="Arial" panose="020B0604020202020204" pitchFamily="34" charset="0"/>
              <a:buChar char="•"/>
            </a:pPr>
            <a:r>
              <a:rPr lang="en-US" sz="2100" dirty="0">
                <a:solidFill>
                  <a:srgbClr val="FFFFFF"/>
                </a:solidFill>
                <a:latin typeface="Montserrat"/>
              </a:rPr>
              <a:t>Reduction of nearly 105,000 hospitalizations due to the seasonal flu with vaccinations</a:t>
            </a:r>
          </a:p>
          <a:p>
            <a:pPr>
              <a:lnSpc>
                <a:spcPts val="2604"/>
              </a:lnSpc>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About half of adults are vaccinated</a:t>
            </a:r>
          </a:p>
          <a:p>
            <a:pPr marL="342900" indent="-342900">
              <a:lnSpc>
                <a:spcPts val="2604"/>
              </a:lnSpc>
              <a:buFont typeface="Arial" panose="020B0604020202020204" pitchFamily="34" charset="0"/>
              <a:buChar char="•"/>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Vaccine polarization is a widespread issue</a:t>
            </a:r>
          </a:p>
          <a:p>
            <a:pPr marL="342900" indent="-342900">
              <a:lnSpc>
                <a:spcPts val="2604"/>
              </a:lnSpc>
              <a:buFont typeface="Arial" panose="020B0604020202020204" pitchFamily="34" charset="0"/>
              <a:buChar char="•"/>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Vaccinations help reduce risk to self, as well as others in the community</a:t>
            </a:r>
          </a:p>
          <a:p>
            <a:pPr marL="342900" indent="-342900">
              <a:lnSpc>
                <a:spcPts val="2604"/>
              </a:lnSpc>
              <a:buFont typeface="Arial" panose="020B0604020202020204" pitchFamily="34" charset="0"/>
              <a:buChar char="•"/>
            </a:pPr>
            <a:endParaRPr lang="en-US" sz="2100" dirty="0">
              <a:solidFill>
                <a:srgbClr val="FFFFFF"/>
              </a:solidFill>
              <a:latin typeface="Montserrat"/>
            </a:endParaRPr>
          </a:p>
          <a:p>
            <a:pPr marL="342900" indent="-342900">
              <a:lnSpc>
                <a:spcPts val="2604"/>
              </a:lnSpc>
              <a:buFont typeface="Arial" panose="020B0604020202020204" pitchFamily="34" charset="0"/>
              <a:buChar char="•"/>
            </a:pPr>
            <a:r>
              <a:rPr lang="en-US" sz="2100" dirty="0">
                <a:solidFill>
                  <a:srgbClr val="FFFFFF"/>
                </a:solidFill>
                <a:latin typeface="Montserrat"/>
              </a:rPr>
              <a:t>Goal is to find ways of increasing likelihood of choosing to get vaccinated</a:t>
            </a:r>
          </a:p>
        </p:txBody>
      </p:sp>
      <p:sp>
        <p:nvSpPr>
          <p:cNvPr id="13" name="TextBox 27">
            <a:extLst>
              <a:ext uri="{FF2B5EF4-FFF2-40B4-BE49-F238E27FC236}">
                <a16:creationId xmlns:a16="http://schemas.microsoft.com/office/drawing/2014/main" id="{AC18D21B-5D31-06BD-2BC1-11719D8A2B71}"/>
              </a:ext>
            </a:extLst>
          </p:cNvPr>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4</a:t>
            </a:r>
          </a:p>
        </p:txBody>
      </p:sp>
      <p:sp>
        <p:nvSpPr>
          <p:cNvPr id="14" name="TextBox 11">
            <a:extLst>
              <a:ext uri="{FF2B5EF4-FFF2-40B4-BE49-F238E27FC236}">
                <a16:creationId xmlns:a16="http://schemas.microsoft.com/office/drawing/2014/main" id="{77C4DC75-FE06-7891-7A7B-BDB5B6184F19}"/>
              </a:ext>
            </a:extLst>
          </p:cNvPr>
          <p:cNvSpPr txBox="1"/>
          <p:nvPr/>
        </p:nvSpPr>
        <p:spPr>
          <a:xfrm>
            <a:off x="1028700" y="1790700"/>
            <a:ext cx="6459736" cy="538609"/>
          </a:xfrm>
          <a:prstGeom prst="rect">
            <a:avLst/>
          </a:prstGeom>
        </p:spPr>
        <p:txBody>
          <a:bodyPr lIns="0" tIns="0" rIns="0" bIns="0" rtlCol="0" anchor="t">
            <a:spAutoFit/>
          </a:bodyPr>
          <a:lstStyle/>
          <a:p>
            <a:pPr>
              <a:lnSpc>
                <a:spcPts val="4200"/>
              </a:lnSpc>
            </a:pPr>
            <a:r>
              <a:rPr lang="en-US" sz="4200" dirty="0">
                <a:solidFill>
                  <a:srgbClr val="FFFFFF"/>
                </a:solidFill>
                <a:latin typeface="Montserrat Semi-Bold"/>
              </a:rPr>
              <a:t>Project Problem</a:t>
            </a:r>
          </a:p>
        </p:txBody>
      </p:sp>
      <p:pic>
        <p:nvPicPr>
          <p:cNvPr id="10" name="Audio 9">
            <a:hlinkClick r:id="" action="ppaction://media"/>
            <a:extLst>
              <a:ext uri="{FF2B5EF4-FFF2-40B4-BE49-F238E27FC236}">
                <a16:creationId xmlns:a16="http://schemas.microsoft.com/office/drawing/2014/main" id="{D3C42288-3DB0-DCC8-BDAE-A02FD263034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526000" y="9525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5338"/>
    </mc:Choice>
    <mc:Fallback xmlns="">
      <p:transition spd="slow" advTm="115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8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240" y="0"/>
            <a:ext cx="18288000" cy="10274531"/>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91404">
            <a:off x="-511880" y="1083683"/>
            <a:ext cx="8848899" cy="9585630"/>
          </a:xfrm>
          <a:prstGeom prst="rect">
            <a:avLst/>
          </a:prstGeom>
        </p:spPr>
      </p:pic>
      <p:grpSp>
        <p:nvGrpSpPr>
          <p:cNvPr id="4" name="Group 4"/>
          <p:cNvGrpSpPr>
            <a:grpSpLocks noChangeAspect="1"/>
          </p:cNvGrpSpPr>
          <p:nvPr/>
        </p:nvGrpSpPr>
        <p:grpSpPr>
          <a:xfrm>
            <a:off x="-533400" y="2081161"/>
            <a:ext cx="8000999" cy="7825950"/>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2298" r="-37564"/>
              </a:stretch>
            </a:blipFill>
          </p:spPr>
        </p:sp>
      </p:grpSp>
      <p:pic>
        <p:nvPicPr>
          <p:cNvPr id="10" name="Picture 10"/>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6702512" y="8701063"/>
            <a:ext cx="556788" cy="556788"/>
          </a:xfrm>
          <a:prstGeom prst="rect">
            <a:avLst/>
          </a:prstGeom>
        </p:spPr>
      </p:pic>
      <p:sp>
        <p:nvSpPr>
          <p:cNvPr id="20" name="TextBox 20"/>
          <p:cNvSpPr txBox="1"/>
          <p:nvPr/>
        </p:nvSpPr>
        <p:spPr>
          <a:xfrm>
            <a:off x="9874030" y="1248051"/>
            <a:ext cx="7385270" cy="1300036"/>
          </a:xfrm>
          <a:prstGeom prst="rect">
            <a:avLst/>
          </a:prstGeom>
        </p:spPr>
        <p:txBody>
          <a:bodyPr wrap="square" lIns="0" tIns="0" rIns="0" bIns="0" rtlCol="0" anchor="t">
            <a:spAutoFit/>
          </a:bodyPr>
          <a:lstStyle/>
          <a:p>
            <a:pPr>
              <a:lnSpc>
                <a:spcPts val="5208"/>
              </a:lnSpc>
            </a:pPr>
            <a:r>
              <a:rPr lang="en-US" sz="4200" dirty="0">
                <a:solidFill>
                  <a:srgbClr val="FFFFFF"/>
                </a:solidFill>
                <a:latin typeface="Montserrat Semi-Bold"/>
              </a:rPr>
              <a:t>Data Acquisition</a:t>
            </a:r>
          </a:p>
          <a:p>
            <a:pPr>
              <a:lnSpc>
                <a:spcPts val="5208"/>
              </a:lnSpc>
            </a:pPr>
            <a:r>
              <a:rPr lang="en-US" sz="4200" dirty="0">
                <a:solidFill>
                  <a:srgbClr val="FFFFFF"/>
                </a:solidFill>
                <a:latin typeface="Montserrat Semi-Bold"/>
              </a:rPr>
              <a:t> </a:t>
            </a:r>
          </a:p>
        </p:txBody>
      </p:sp>
      <p:sp>
        <p:nvSpPr>
          <p:cNvPr id="21" name="TextBox 21"/>
          <p:cNvSpPr txBox="1"/>
          <p:nvPr/>
        </p:nvSpPr>
        <p:spPr>
          <a:xfrm>
            <a:off x="9874030" y="2764557"/>
            <a:ext cx="7270970" cy="5180136"/>
          </a:xfrm>
          <a:prstGeom prst="rect">
            <a:avLst/>
          </a:prstGeom>
        </p:spPr>
        <p:txBody>
          <a:bodyPr wrap="square" lIns="0" tIns="0" rIns="0" bIns="0" rtlCol="0" anchor="t">
            <a:spAutoFit/>
          </a:bodyPr>
          <a:lstStyle/>
          <a:p>
            <a:pPr marL="342900" indent="-342900">
              <a:lnSpc>
                <a:spcPts val="2940"/>
              </a:lnSpc>
              <a:buFont typeface="Arial" panose="020B0604020202020204" pitchFamily="34" charset="0"/>
              <a:buChar char="•"/>
            </a:pPr>
            <a:r>
              <a:rPr lang="en-US" sz="2100" dirty="0">
                <a:solidFill>
                  <a:srgbClr val="FFFFFF"/>
                </a:solidFill>
                <a:latin typeface="Montserrat"/>
              </a:rPr>
              <a:t>Data is downloaded from DrivenData (2020)</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Data consists of two CSV files with 26,707 rows and a respondent ID</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Training data contains 35 features and training labels contain two targets (H1N1 vaccine and seasonal flu vaccine)</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Features include 23 numerical features, 13 of them binary, and 12 categorical features</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Data is combined on the respondent ID to create one dataframe</a:t>
            </a:r>
          </a:p>
        </p:txBody>
      </p:sp>
      <p:sp>
        <p:nvSpPr>
          <p:cNvPr id="27" name="TextBox 27"/>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5</a:t>
            </a:r>
          </a:p>
        </p:txBody>
      </p:sp>
      <p:pic>
        <p:nvPicPr>
          <p:cNvPr id="8" name="Audio 7">
            <a:hlinkClick r:id="" action="ppaction://media"/>
            <a:extLst>
              <a:ext uri="{FF2B5EF4-FFF2-40B4-BE49-F238E27FC236}">
                <a16:creationId xmlns:a16="http://schemas.microsoft.com/office/drawing/2014/main" id="{66C6F683-B758-7951-148D-C71E546F7A9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7526000" y="9525000"/>
            <a:ext cx="609600" cy="609600"/>
          </a:xfrm>
          <a:prstGeom prst="rect">
            <a:avLst/>
          </a:prstGeom>
        </p:spPr>
      </p:pic>
    </p:spTree>
    <p:extLst>
      <p:ext uri="{BB962C8B-B14F-4D97-AF65-F5344CB8AC3E}">
        <p14:creationId xmlns:p14="http://schemas.microsoft.com/office/powerpoint/2010/main" val="4174286667"/>
      </p:ext>
    </p:extLst>
  </p:cSld>
  <p:clrMapOvr>
    <a:masterClrMapping/>
  </p:clrMapOvr>
  <mc:AlternateContent xmlns:mc="http://schemas.openxmlformats.org/markup-compatibility/2006" xmlns:p14="http://schemas.microsoft.com/office/powerpoint/2010/main">
    <mc:Choice Requires="p14">
      <p:transition spd="slow" p14:dur="2000" advTm="134316"/>
    </mc:Choice>
    <mc:Fallback xmlns="">
      <p:transition spd="slow" advTm="134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9540" y="-48491"/>
            <a:ext cx="18396505" cy="10335491"/>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02512" y="8701063"/>
            <a:ext cx="556788" cy="556788"/>
          </a:xfrm>
          <a:prstGeom prst="rect">
            <a:avLst/>
          </a:prstGeom>
        </p:spPr>
      </p:pic>
      <p:sp>
        <p:nvSpPr>
          <p:cNvPr id="20" name="TextBox 20"/>
          <p:cNvSpPr txBox="1"/>
          <p:nvPr/>
        </p:nvSpPr>
        <p:spPr>
          <a:xfrm>
            <a:off x="5759132" y="1681386"/>
            <a:ext cx="7385270" cy="654939"/>
          </a:xfrm>
          <a:prstGeom prst="rect">
            <a:avLst/>
          </a:prstGeom>
        </p:spPr>
        <p:txBody>
          <a:bodyPr lIns="0" tIns="0" rIns="0" bIns="0" rtlCol="0" anchor="t">
            <a:spAutoFit/>
          </a:bodyPr>
          <a:lstStyle/>
          <a:p>
            <a:pPr>
              <a:lnSpc>
                <a:spcPts val="5208"/>
              </a:lnSpc>
            </a:pPr>
            <a:r>
              <a:rPr lang="en-US" sz="4200" dirty="0">
                <a:solidFill>
                  <a:srgbClr val="FFFFFF"/>
                </a:solidFill>
                <a:latin typeface="Montserrat Semi-Bold"/>
              </a:rPr>
              <a:t>Exploratory Data Analysis </a:t>
            </a:r>
          </a:p>
        </p:txBody>
      </p:sp>
      <p:sp>
        <p:nvSpPr>
          <p:cNvPr id="21" name="TextBox 21"/>
          <p:cNvSpPr txBox="1"/>
          <p:nvPr/>
        </p:nvSpPr>
        <p:spPr>
          <a:xfrm>
            <a:off x="434776" y="3448209"/>
            <a:ext cx="7270970" cy="4436343"/>
          </a:xfrm>
          <a:prstGeom prst="rect">
            <a:avLst/>
          </a:prstGeom>
        </p:spPr>
        <p:txBody>
          <a:bodyPr wrap="square" lIns="0" tIns="0" rIns="0" bIns="0" rtlCol="0" anchor="t">
            <a:spAutoFit/>
          </a:bodyPr>
          <a:lstStyle/>
          <a:p>
            <a:pPr marL="342900" indent="-342900">
              <a:lnSpc>
                <a:spcPts val="2940"/>
              </a:lnSpc>
              <a:buFont typeface="Arial" panose="020B0604020202020204" pitchFamily="34" charset="0"/>
              <a:buChar char="•"/>
            </a:pPr>
            <a:r>
              <a:rPr lang="en-US" sz="2100" dirty="0">
                <a:solidFill>
                  <a:srgbClr val="FFFFFF"/>
                </a:solidFill>
                <a:latin typeface="Montserrat"/>
              </a:rPr>
              <a:t>Five features and both targets have zero null values</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Other features range between 19 and 13,470 null values</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Numerical null values are set to -1 and categorical values are set to ‘</a:t>
            </a:r>
            <a:r>
              <a:rPr lang="en-US" sz="2100" dirty="0" err="1">
                <a:solidFill>
                  <a:srgbClr val="FFFFFF"/>
                </a:solidFill>
                <a:latin typeface="Montserrat"/>
              </a:rPr>
              <a:t>no_response</a:t>
            </a:r>
            <a:r>
              <a:rPr lang="en-US" sz="2100" dirty="0">
                <a:solidFill>
                  <a:srgbClr val="FFFFFF"/>
                </a:solidFill>
                <a:latin typeface="Montserrat"/>
              </a:rPr>
              <a:t>.’ </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The H1N1 vaccine target is more heavily skewed toward ‘no’ while the seasonal flu vaccine target was close to equally distributed between ‘yes’ and ‘no’ responses</a:t>
            </a:r>
          </a:p>
        </p:txBody>
      </p:sp>
      <p:sp>
        <p:nvSpPr>
          <p:cNvPr id="27" name="TextBox 27"/>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6</a:t>
            </a:r>
          </a:p>
        </p:txBody>
      </p:sp>
      <p:pic>
        <p:nvPicPr>
          <p:cNvPr id="6" name="Picture 5" descr="Chart, bar chart&#10;&#10;Description automatically generated">
            <a:extLst>
              <a:ext uri="{FF2B5EF4-FFF2-40B4-BE49-F238E27FC236}">
                <a16:creationId xmlns:a16="http://schemas.microsoft.com/office/drawing/2014/main" id="{80DDD0CB-B50E-AF19-ABEE-5F188A231948}"/>
              </a:ext>
            </a:extLst>
          </p:cNvPr>
          <p:cNvPicPr>
            <a:picLocks noChangeAspect="1"/>
          </p:cNvPicPr>
          <p:nvPr/>
        </p:nvPicPr>
        <p:blipFill>
          <a:blip r:embed="rId9"/>
          <a:stretch>
            <a:fillRect/>
          </a:stretch>
        </p:blipFill>
        <p:spPr>
          <a:xfrm>
            <a:off x="8328634" y="3822461"/>
            <a:ext cx="4486046" cy="3454639"/>
          </a:xfrm>
          <a:prstGeom prst="rect">
            <a:avLst/>
          </a:prstGeom>
        </p:spPr>
      </p:pic>
      <p:pic>
        <p:nvPicPr>
          <p:cNvPr id="7" name="Picture 6" descr="Chart, bar chart&#10;&#10;Description automatically generated">
            <a:extLst>
              <a:ext uri="{FF2B5EF4-FFF2-40B4-BE49-F238E27FC236}">
                <a16:creationId xmlns:a16="http://schemas.microsoft.com/office/drawing/2014/main" id="{10221898-CC49-BEA1-876F-B17023C3107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3182064" y="3822460"/>
            <a:ext cx="4645894" cy="3454639"/>
          </a:xfrm>
          <a:prstGeom prst="rect">
            <a:avLst/>
          </a:prstGeom>
          <a:noFill/>
          <a:ln>
            <a:noFill/>
          </a:ln>
        </p:spPr>
      </p:pic>
      <p:sp>
        <p:nvSpPr>
          <p:cNvPr id="8" name="TextBox 7">
            <a:extLst>
              <a:ext uri="{FF2B5EF4-FFF2-40B4-BE49-F238E27FC236}">
                <a16:creationId xmlns:a16="http://schemas.microsoft.com/office/drawing/2014/main" id="{667EED1D-9D8F-B3AE-453C-1CD964E8F132}"/>
              </a:ext>
            </a:extLst>
          </p:cNvPr>
          <p:cNvSpPr txBox="1"/>
          <p:nvPr/>
        </p:nvSpPr>
        <p:spPr>
          <a:xfrm>
            <a:off x="8292774" y="7413531"/>
            <a:ext cx="6359444" cy="616964"/>
          </a:xfrm>
          <a:prstGeom prst="rect">
            <a:avLst/>
          </a:prstGeom>
          <a:noFill/>
        </p:spPr>
        <p:txBody>
          <a:bodyPr wrap="square">
            <a:spAutoFit/>
          </a:bodyPr>
          <a:lstStyle/>
          <a:p>
            <a:pPr marL="0" marR="0">
              <a:lnSpc>
                <a:spcPct val="110000"/>
              </a:lnSpc>
              <a:spcBef>
                <a:spcPts val="0"/>
              </a:spcBef>
              <a:spcAft>
                <a:spcPts val="0"/>
              </a:spcAft>
            </a:pPr>
            <a:r>
              <a:rPr lang="en-US" sz="1600" i="1" dirty="0">
                <a:solidFill>
                  <a:srgbClr val="FFFFFF"/>
                </a:solidFill>
                <a:latin typeface="Montserrat"/>
              </a:rPr>
              <a:t>Note.</a:t>
            </a:r>
            <a:r>
              <a:rPr lang="en-US" sz="1600" dirty="0">
                <a:solidFill>
                  <a:srgbClr val="FFFFFF"/>
                </a:solidFill>
                <a:latin typeface="Montserrat"/>
              </a:rPr>
              <a:t> Normalized Bar Plot Exploring Relationship between Opinion of H1N1 Risk and Targets</a:t>
            </a:r>
          </a:p>
        </p:txBody>
      </p:sp>
      <p:sp>
        <p:nvSpPr>
          <p:cNvPr id="9" name="TextBox 8">
            <a:extLst>
              <a:ext uri="{FF2B5EF4-FFF2-40B4-BE49-F238E27FC236}">
                <a16:creationId xmlns:a16="http://schemas.microsoft.com/office/drawing/2014/main" id="{C07D96A6-3BE9-0BC1-57AD-78454CCD22A6}"/>
              </a:ext>
            </a:extLst>
          </p:cNvPr>
          <p:cNvSpPr txBox="1"/>
          <p:nvPr/>
        </p:nvSpPr>
        <p:spPr>
          <a:xfrm>
            <a:off x="8292774" y="3333208"/>
            <a:ext cx="5463567" cy="400110"/>
          </a:xfrm>
          <a:prstGeom prst="rect">
            <a:avLst/>
          </a:prstGeom>
          <a:noFill/>
        </p:spPr>
        <p:txBody>
          <a:bodyPr wrap="square" rtlCol="0">
            <a:spAutoFit/>
          </a:bodyPr>
          <a:lstStyle/>
          <a:p>
            <a:r>
              <a:rPr lang="en-US" sz="2000" dirty="0">
                <a:solidFill>
                  <a:schemeClr val="bg1"/>
                </a:solidFill>
              </a:rPr>
              <a:t>Opinion of H1N1 Risk by Target </a:t>
            </a:r>
          </a:p>
        </p:txBody>
      </p:sp>
      <p:pic>
        <p:nvPicPr>
          <p:cNvPr id="23" name="Video 22">
            <a:hlinkClick r:id="" action="ppaction://media"/>
            <a:extLst>
              <a:ext uri="{FF2B5EF4-FFF2-40B4-BE49-F238E27FC236}">
                <a16:creationId xmlns:a16="http://schemas.microsoft.com/office/drawing/2014/main" id="{BDAB3A6E-F7CE-1079-3F0C-50060BFBB30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tretch>
            <a:fillRect/>
          </a:stretch>
        </p:blipFill>
        <p:spPr>
          <a:xfrm>
            <a:off x="18033999" y="10096500"/>
            <a:ext cx="254000" cy="190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5108"/>
    </mc:Choice>
    <mc:Fallback xmlns="">
      <p:transition spd="slow" advTm="95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11206"/>
            <a:ext cx="18288000" cy="1032510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02512" y="8701063"/>
            <a:ext cx="556788" cy="556788"/>
          </a:xfrm>
          <a:prstGeom prst="rect">
            <a:avLst/>
          </a:prstGeom>
        </p:spPr>
      </p:pic>
      <p:sp>
        <p:nvSpPr>
          <p:cNvPr id="20" name="TextBox 20"/>
          <p:cNvSpPr txBox="1"/>
          <p:nvPr/>
        </p:nvSpPr>
        <p:spPr>
          <a:xfrm>
            <a:off x="6400800" y="1409700"/>
            <a:ext cx="7385270" cy="654939"/>
          </a:xfrm>
          <a:prstGeom prst="rect">
            <a:avLst/>
          </a:prstGeom>
        </p:spPr>
        <p:txBody>
          <a:bodyPr lIns="0" tIns="0" rIns="0" bIns="0" rtlCol="0" anchor="t">
            <a:spAutoFit/>
          </a:bodyPr>
          <a:lstStyle/>
          <a:p>
            <a:pPr>
              <a:lnSpc>
                <a:spcPts val="5208"/>
              </a:lnSpc>
            </a:pPr>
            <a:r>
              <a:rPr lang="en-US" sz="4200" dirty="0">
                <a:solidFill>
                  <a:srgbClr val="FFFFFF"/>
                </a:solidFill>
                <a:latin typeface="Montserrat Semi-Bold"/>
              </a:rPr>
              <a:t>Exploratory Data Analysis </a:t>
            </a:r>
          </a:p>
        </p:txBody>
      </p:sp>
      <p:sp>
        <p:nvSpPr>
          <p:cNvPr id="21" name="TextBox 21"/>
          <p:cNvSpPr txBox="1"/>
          <p:nvPr/>
        </p:nvSpPr>
        <p:spPr>
          <a:xfrm>
            <a:off x="9987225" y="2692689"/>
            <a:ext cx="7270970" cy="4808239"/>
          </a:xfrm>
          <a:prstGeom prst="rect">
            <a:avLst/>
          </a:prstGeom>
        </p:spPr>
        <p:txBody>
          <a:bodyPr wrap="square" lIns="0" tIns="0" rIns="0" bIns="0" rtlCol="0" anchor="t">
            <a:spAutoFit/>
          </a:bodyPr>
          <a:lstStyle/>
          <a:p>
            <a:pPr marL="342900" indent="-342900">
              <a:lnSpc>
                <a:spcPts val="2940"/>
              </a:lnSpc>
              <a:buFont typeface="Arial" panose="020B0604020202020204" pitchFamily="34" charset="0"/>
              <a:buChar char="•"/>
            </a:pPr>
            <a:r>
              <a:rPr lang="en-US" sz="2100" dirty="0">
                <a:solidFill>
                  <a:srgbClr val="FFFFFF"/>
                </a:solidFill>
                <a:latin typeface="Montserrat"/>
              </a:rPr>
              <a:t>Most features have less than 10% correlation to the features</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Eight features have correlation higher than 10% with the H1N1 vaccine target</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Fifteen features have correlation higher than 10% with the seasonal flu target  </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The Seasonal flu vaccine is more highly correlated with opinions of H1N1 risk than H1N1 vaccine as shown on the graph</a:t>
            </a:r>
          </a:p>
          <a:p>
            <a:pPr marL="342900" indent="-342900">
              <a:lnSpc>
                <a:spcPts val="2940"/>
              </a:lnSpc>
              <a:buFont typeface="Arial" panose="020B0604020202020204" pitchFamily="34" charset="0"/>
              <a:buChar char="•"/>
            </a:pPr>
            <a:endParaRPr lang="en-US" sz="2100" dirty="0">
              <a:solidFill>
                <a:srgbClr val="FFFFFF"/>
              </a:solidFill>
              <a:latin typeface="Montserrat"/>
            </a:endParaRPr>
          </a:p>
        </p:txBody>
      </p:sp>
      <p:sp>
        <p:nvSpPr>
          <p:cNvPr id="27" name="TextBox 27"/>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7</a:t>
            </a:r>
          </a:p>
        </p:txBody>
      </p:sp>
      <p:pic>
        <p:nvPicPr>
          <p:cNvPr id="3" name="Picture 2" descr="Chart, bar chart&#10;&#10;Description automatically generated">
            <a:extLst>
              <a:ext uri="{FF2B5EF4-FFF2-40B4-BE49-F238E27FC236}">
                <a16:creationId xmlns:a16="http://schemas.microsoft.com/office/drawing/2014/main" id="{22D1AA84-647F-D4F1-C59E-F4504B2D8C6F}"/>
              </a:ext>
            </a:extLst>
          </p:cNvPr>
          <p:cNvPicPr>
            <a:picLocks noChangeAspect="1"/>
          </p:cNvPicPr>
          <p:nvPr/>
        </p:nvPicPr>
        <p:blipFill>
          <a:blip r:embed="rId9"/>
          <a:stretch>
            <a:fillRect/>
          </a:stretch>
        </p:blipFill>
        <p:spPr>
          <a:xfrm>
            <a:off x="289900" y="3314700"/>
            <a:ext cx="4270266" cy="3318580"/>
          </a:xfrm>
          <a:prstGeom prst="rect">
            <a:avLst/>
          </a:prstGeom>
        </p:spPr>
      </p:pic>
      <p:pic>
        <p:nvPicPr>
          <p:cNvPr id="4" name="Picture 3" descr="Chart, bar chart&#10;&#10;Description automatically generated">
            <a:extLst>
              <a:ext uri="{FF2B5EF4-FFF2-40B4-BE49-F238E27FC236}">
                <a16:creationId xmlns:a16="http://schemas.microsoft.com/office/drawing/2014/main" id="{056BD2C2-A1CA-EEAD-5323-0490D4370C5F}"/>
              </a:ext>
            </a:extLst>
          </p:cNvPr>
          <p:cNvPicPr>
            <a:picLocks noChangeAspect="1"/>
          </p:cNvPicPr>
          <p:nvPr/>
        </p:nvPicPr>
        <p:blipFill>
          <a:blip r:embed="rId10"/>
          <a:stretch>
            <a:fillRect/>
          </a:stretch>
        </p:blipFill>
        <p:spPr>
          <a:xfrm>
            <a:off x="4724400" y="3314700"/>
            <a:ext cx="4233021" cy="3318580"/>
          </a:xfrm>
          <a:prstGeom prst="rect">
            <a:avLst/>
          </a:prstGeom>
        </p:spPr>
      </p:pic>
      <p:sp>
        <p:nvSpPr>
          <p:cNvPr id="5" name="TextBox 4">
            <a:extLst>
              <a:ext uri="{FF2B5EF4-FFF2-40B4-BE49-F238E27FC236}">
                <a16:creationId xmlns:a16="http://schemas.microsoft.com/office/drawing/2014/main" id="{5BACD5A9-FB64-E34B-1511-F7E40FF064C1}"/>
              </a:ext>
            </a:extLst>
          </p:cNvPr>
          <p:cNvSpPr txBox="1"/>
          <p:nvPr/>
        </p:nvSpPr>
        <p:spPr>
          <a:xfrm>
            <a:off x="258524" y="6743700"/>
            <a:ext cx="6359444" cy="616964"/>
          </a:xfrm>
          <a:prstGeom prst="rect">
            <a:avLst/>
          </a:prstGeom>
          <a:noFill/>
        </p:spPr>
        <p:txBody>
          <a:bodyPr wrap="square">
            <a:spAutoFit/>
          </a:bodyPr>
          <a:lstStyle/>
          <a:p>
            <a:pPr marL="0" marR="0">
              <a:lnSpc>
                <a:spcPct val="110000"/>
              </a:lnSpc>
              <a:spcBef>
                <a:spcPts val="0"/>
              </a:spcBef>
              <a:spcAft>
                <a:spcPts val="0"/>
              </a:spcAft>
            </a:pPr>
            <a:r>
              <a:rPr lang="en-US" sz="1600" i="1" dirty="0">
                <a:solidFill>
                  <a:srgbClr val="FFFFFF"/>
                </a:solidFill>
                <a:latin typeface="Montserrat"/>
              </a:rPr>
              <a:t>Note.</a:t>
            </a:r>
            <a:r>
              <a:rPr lang="en-US" sz="1600" dirty="0">
                <a:solidFill>
                  <a:srgbClr val="FFFFFF"/>
                </a:solidFill>
                <a:latin typeface="Montserrat"/>
              </a:rPr>
              <a:t> Normalized Bar Plot Exploring Relationship between Opinion of Seasonal Flu Risk and Targets</a:t>
            </a:r>
          </a:p>
        </p:txBody>
      </p:sp>
      <p:sp>
        <p:nvSpPr>
          <p:cNvPr id="6" name="TextBox 5">
            <a:extLst>
              <a:ext uri="{FF2B5EF4-FFF2-40B4-BE49-F238E27FC236}">
                <a16:creationId xmlns:a16="http://schemas.microsoft.com/office/drawing/2014/main" id="{93BE8E9C-8AC1-A8E5-D07A-A6B62A080525}"/>
              </a:ext>
            </a:extLst>
          </p:cNvPr>
          <p:cNvSpPr txBox="1"/>
          <p:nvPr/>
        </p:nvSpPr>
        <p:spPr>
          <a:xfrm>
            <a:off x="258524" y="2777288"/>
            <a:ext cx="5463567" cy="400110"/>
          </a:xfrm>
          <a:prstGeom prst="rect">
            <a:avLst/>
          </a:prstGeom>
          <a:noFill/>
        </p:spPr>
        <p:txBody>
          <a:bodyPr wrap="square" rtlCol="0">
            <a:spAutoFit/>
          </a:bodyPr>
          <a:lstStyle/>
          <a:p>
            <a:r>
              <a:rPr lang="en-US" sz="2000" dirty="0">
                <a:solidFill>
                  <a:schemeClr val="bg1"/>
                </a:solidFill>
              </a:rPr>
              <a:t>Opinion of Seasonal Flu Risk by Target </a:t>
            </a:r>
          </a:p>
        </p:txBody>
      </p:sp>
      <p:pic>
        <p:nvPicPr>
          <p:cNvPr id="13" name="Video 12">
            <a:hlinkClick r:id="" action="ppaction://media"/>
            <a:extLst>
              <a:ext uri="{FF2B5EF4-FFF2-40B4-BE49-F238E27FC236}">
                <a16:creationId xmlns:a16="http://schemas.microsoft.com/office/drawing/2014/main" id="{90D57FAE-5462-0AE9-AB3D-98A9C1C16A5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tretch>
            <a:fillRect/>
          </a:stretch>
        </p:blipFill>
        <p:spPr>
          <a:xfrm>
            <a:off x="18059400" y="10115550"/>
            <a:ext cx="228599" cy="171449"/>
          </a:xfrm>
          <a:prstGeom prst="rect">
            <a:avLst/>
          </a:prstGeom>
        </p:spPr>
      </p:pic>
    </p:spTree>
    <p:extLst>
      <p:ext uri="{BB962C8B-B14F-4D97-AF65-F5344CB8AC3E}">
        <p14:creationId xmlns:p14="http://schemas.microsoft.com/office/powerpoint/2010/main" val="318144957"/>
      </p:ext>
    </p:extLst>
  </p:cSld>
  <p:clrMapOvr>
    <a:masterClrMapping/>
  </p:clrMapOvr>
  <mc:AlternateContent xmlns:mc="http://schemas.openxmlformats.org/markup-compatibility/2006" xmlns:p14="http://schemas.microsoft.com/office/powerpoint/2010/main">
    <mc:Choice Requires="p14">
      <p:transition spd="slow" p14:dur="2000" advTm="35545"/>
    </mc:Choice>
    <mc:Fallback xmlns="">
      <p:transition spd="slow" advTm="35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alphaModFix amt="85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0481" y="-7620"/>
            <a:ext cx="18323757" cy="10294620"/>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02512" y="8701063"/>
            <a:ext cx="556788" cy="556788"/>
          </a:xfrm>
          <a:prstGeom prst="rect">
            <a:avLst/>
          </a:prstGeom>
        </p:spPr>
      </p:pic>
      <p:sp>
        <p:nvSpPr>
          <p:cNvPr id="20" name="TextBox 20"/>
          <p:cNvSpPr txBox="1"/>
          <p:nvPr/>
        </p:nvSpPr>
        <p:spPr>
          <a:xfrm>
            <a:off x="9448800" y="2083107"/>
            <a:ext cx="7385270" cy="633187"/>
          </a:xfrm>
          <a:prstGeom prst="rect">
            <a:avLst/>
          </a:prstGeom>
        </p:spPr>
        <p:txBody>
          <a:bodyPr wrap="square" lIns="0" tIns="0" rIns="0" bIns="0" rtlCol="0" anchor="t">
            <a:spAutoFit/>
          </a:bodyPr>
          <a:lstStyle/>
          <a:p>
            <a:pPr>
              <a:lnSpc>
                <a:spcPts val="5208"/>
              </a:lnSpc>
            </a:pPr>
            <a:r>
              <a:rPr lang="en-US" sz="4200" dirty="0">
                <a:solidFill>
                  <a:srgbClr val="FFFFFF"/>
                </a:solidFill>
                <a:latin typeface="Montserrat Semi-Bold"/>
              </a:rPr>
              <a:t>Data Quality</a:t>
            </a:r>
          </a:p>
        </p:txBody>
      </p:sp>
      <p:sp>
        <p:nvSpPr>
          <p:cNvPr id="21" name="TextBox 21"/>
          <p:cNvSpPr txBox="1"/>
          <p:nvPr/>
        </p:nvSpPr>
        <p:spPr>
          <a:xfrm>
            <a:off x="9296400" y="3112256"/>
            <a:ext cx="7270970" cy="2589683"/>
          </a:xfrm>
          <a:prstGeom prst="rect">
            <a:avLst/>
          </a:prstGeom>
        </p:spPr>
        <p:txBody>
          <a:bodyPr wrap="square" lIns="0" tIns="0" rIns="0" bIns="0" rtlCol="0" anchor="t">
            <a:spAutoFit/>
          </a:bodyPr>
          <a:lstStyle/>
          <a:p>
            <a:pPr marL="342900" indent="-342900">
              <a:lnSpc>
                <a:spcPts val="2940"/>
              </a:lnSpc>
              <a:buFont typeface="Arial" panose="020B0604020202020204" pitchFamily="34" charset="0"/>
              <a:buChar char="•"/>
            </a:pPr>
            <a:r>
              <a:rPr lang="en-US" sz="2100" dirty="0">
                <a:solidFill>
                  <a:srgbClr val="FFFFFF"/>
                </a:solidFill>
                <a:latin typeface="Montserrat"/>
              </a:rPr>
              <a:t>Data is overall clean except for null values </a:t>
            </a:r>
          </a:p>
          <a:p>
            <a:pPr>
              <a:lnSpc>
                <a:spcPts val="2940"/>
              </a:lnSpc>
            </a:pPr>
            <a:endParaRPr lang="en-US" sz="2100" dirty="0">
              <a:solidFill>
                <a:srgbClr val="FFFFFF"/>
              </a:solidFill>
              <a:latin typeface="Montserrat"/>
            </a:endParaRPr>
          </a:p>
          <a:p>
            <a:pPr marL="342900" indent="-342900">
              <a:lnSpc>
                <a:spcPts val="2940"/>
              </a:lnSpc>
              <a:buFont typeface="Arial" panose="020B0604020202020204" pitchFamily="34" charset="0"/>
              <a:buChar char="•"/>
            </a:pPr>
            <a:r>
              <a:rPr lang="en-US" sz="2100" dirty="0">
                <a:solidFill>
                  <a:srgbClr val="FFFFFF"/>
                </a:solidFill>
                <a:latin typeface="Montserrat"/>
              </a:rPr>
              <a:t>Data is anonymous, hence, the likelihood of responders with honest responses are high</a:t>
            </a:r>
          </a:p>
          <a:p>
            <a:pPr>
              <a:lnSpc>
                <a:spcPts val="2940"/>
              </a:lnSpc>
            </a:pPr>
            <a:endParaRPr lang="en-US" sz="2100" dirty="0">
              <a:solidFill>
                <a:srgbClr val="FFFFFF"/>
              </a:solidFill>
              <a:latin typeface="Montserrat"/>
            </a:endParaRPr>
          </a:p>
          <a:p>
            <a:pPr marL="342900" marR="0" indent="-342900">
              <a:lnSpc>
                <a:spcPts val="2940"/>
              </a:lnSpc>
              <a:spcBef>
                <a:spcPts val="100"/>
              </a:spcBef>
              <a:spcAft>
                <a:spcPts val="600"/>
              </a:spcAft>
              <a:buFont typeface="Arial" panose="020B0604020202020204" pitchFamily="34" charset="0"/>
              <a:buChar char="•"/>
            </a:pPr>
            <a:r>
              <a:rPr lang="en-US" sz="2100" dirty="0">
                <a:solidFill>
                  <a:srgbClr val="FFFFFF"/>
                </a:solidFill>
                <a:latin typeface="Montserrat"/>
              </a:rPr>
              <a:t>Employment industry and occupation have highest number of responses available (25)</a:t>
            </a:r>
          </a:p>
        </p:txBody>
      </p:sp>
      <p:sp>
        <p:nvSpPr>
          <p:cNvPr id="27" name="TextBox 27"/>
          <p:cNvSpPr txBox="1"/>
          <p:nvPr/>
        </p:nvSpPr>
        <p:spPr>
          <a:xfrm>
            <a:off x="14456116" y="8807054"/>
            <a:ext cx="1911164" cy="306705"/>
          </a:xfrm>
          <a:prstGeom prst="rect">
            <a:avLst/>
          </a:prstGeom>
        </p:spPr>
        <p:txBody>
          <a:bodyPr lIns="0" tIns="0" rIns="0" bIns="0" rtlCol="0" anchor="t">
            <a:spAutoFit/>
          </a:bodyPr>
          <a:lstStyle/>
          <a:p>
            <a:pPr algn="r">
              <a:lnSpc>
                <a:spcPts val="2520"/>
              </a:lnSpc>
            </a:pPr>
            <a:r>
              <a:rPr lang="en-US" sz="1800" dirty="0">
                <a:solidFill>
                  <a:srgbClr val="FFFFFF"/>
                </a:solidFill>
                <a:latin typeface="Montserrat"/>
              </a:rPr>
              <a:t>Page 8</a:t>
            </a:r>
          </a:p>
        </p:txBody>
      </p:sp>
      <p:pic>
        <p:nvPicPr>
          <p:cNvPr id="7" name="Picture 6" descr="Doctor checking blood pressure of patient">
            <a:extLst>
              <a:ext uri="{FF2B5EF4-FFF2-40B4-BE49-F238E27FC236}">
                <a16:creationId xmlns:a16="http://schemas.microsoft.com/office/drawing/2014/main" id="{AD850C26-9B13-4788-1132-BF3A99DA70B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201" y="1790700"/>
            <a:ext cx="7760971" cy="60290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Video 29">
            <a:hlinkClick r:id="" action="ppaction://media"/>
            <a:extLst>
              <a:ext uri="{FF2B5EF4-FFF2-40B4-BE49-F238E27FC236}">
                <a16:creationId xmlns:a16="http://schemas.microsoft.com/office/drawing/2014/main" id="{FB6AB578-229F-AF8A-6156-855EC7F1810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tretch>
            <a:fillRect/>
          </a:stretch>
        </p:blipFill>
        <p:spPr>
          <a:xfrm>
            <a:off x="18033999" y="10096500"/>
            <a:ext cx="254000" cy="190500"/>
          </a:xfrm>
          <a:prstGeom prst="rect">
            <a:avLst/>
          </a:prstGeom>
        </p:spPr>
      </p:pic>
    </p:spTree>
    <p:extLst>
      <p:ext uri="{BB962C8B-B14F-4D97-AF65-F5344CB8AC3E}">
        <p14:creationId xmlns:p14="http://schemas.microsoft.com/office/powerpoint/2010/main" val="1685059911"/>
      </p:ext>
    </p:extLst>
  </p:cSld>
  <p:clrMapOvr>
    <a:masterClrMapping/>
  </p:clrMapOvr>
  <mc:AlternateContent xmlns:mc="http://schemas.openxmlformats.org/markup-compatibility/2006" xmlns:p14="http://schemas.microsoft.com/office/powerpoint/2010/main">
    <mc:Choice Requires="p14">
      <p:transition spd="slow" p14:dur="2000" advTm="57889"/>
    </mc:Choice>
    <mc:Fallback xmlns="">
      <p:transition spd="slow" advTm="57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5|2.3|3.6|5.9|4.3|5.2|7.1|5.1|2.7|1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1900</Words>
  <Application>Microsoft Office PowerPoint</Application>
  <PresentationFormat>Custom</PresentationFormat>
  <Paragraphs>178</Paragraphs>
  <Slides>17</Slides>
  <Notes>9</Notes>
  <HiddenSlides>0</HiddenSlides>
  <MMClips>15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Montserrat</vt:lpstr>
      <vt:lpstr>Arial</vt:lpstr>
      <vt:lpstr>Montserrat Semi-Bold</vt:lpstr>
      <vt:lpstr>Arial Black</vt:lpstr>
      <vt:lpstr>Calibri</vt:lpstr>
      <vt:lpstr>charter</vt:lpstr>
      <vt:lpstr>Times New Roman</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Presentation Template</dc:title>
  <cp:lastModifiedBy>Omar Elfeky</cp:lastModifiedBy>
  <cp:revision>5</cp:revision>
  <dcterms:created xsi:type="dcterms:W3CDTF">2006-08-16T00:00:00Z</dcterms:created>
  <dcterms:modified xsi:type="dcterms:W3CDTF">2022-08-14T21:35:09Z</dcterms:modified>
  <dc:identifier>DAFI9GT7ux4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d258917-277f-42cd-a3cd-14c4e9ee58bc_Enabled">
    <vt:lpwstr>true</vt:lpwstr>
  </property>
  <property fmtid="{D5CDD505-2E9C-101B-9397-08002B2CF9AE}" pid="3" name="MSIP_Label_9d258917-277f-42cd-a3cd-14c4e9ee58bc_SetDate">
    <vt:lpwstr>2022-08-10T20:25:43Z</vt:lpwstr>
  </property>
  <property fmtid="{D5CDD505-2E9C-101B-9397-08002B2CF9AE}" pid="4" name="MSIP_Label_9d258917-277f-42cd-a3cd-14c4e9ee58bc_Method">
    <vt:lpwstr>Standard</vt:lpwstr>
  </property>
  <property fmtid="{D5CDD505-2E9C-101B-9397-08002B2CF9AE}" pid="5" name="MSIP_Label_9d258917-277f-42cd-a3cd-14c4e9ee58bc_Name">
    <vt:lpwstr>restricted</vt:lpwstr>
  </property>
  <property fmtid="{D5CDD505-2E9C-101B-9397-08002B2CF9AE}" pid="6" name="MSIP_Label_9d258917-277f-42cd-a3cd-14c4e9ee58bc_SiteId">
    <vt:lpwstr>38ae3bcd-9579-4fd4-adda-b42e1495d55a</vt:lpwstr>
  </property>
  <property fmtid="{D5CDD505-2E9C-101B-9397-08002B2CF9AE}" pid="7" name="MSIP_Label_9d258917-277f-42cd-a3cd-14c4e9ee58bc_ActionId">
    <vt:lpwstr>7dbc07d2-1c07-4e10-9f22-e4c858eff522</vt:lpwstr>
  </property>
  <property fmtid="{D5CDD505-2E9C-101B-9397-08002B2CF9AE}" pid="8" name="MSIP_Label_9d258917-277f-42cd-a3cd-14c4e9ee58bc_ContentBits">
    <vt:lpwstr>0</vt:lpwstr>
  </property>
  <property fmtid="{D5CDD505-2E9C-101B-9397-08002B2CF9AE}" pid="9" name="Document_Confidentiality">
    <vt:lpwstr>Restricted</vt:lpwstr>
  </property>
</Properties>
</file>